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8" r:id="rId1"/>
  </p:sldMasterIdLst>
  <p:notesMasterIdLst>
    <p:notesMasterId r:id="rId30"/>
  </p:notesMasterIdLst>
  <p:sldIdLst>
    <p:sldId id="256" r:id="rId2"/>
    <p:sldId id="257" r:id="rId3"/>
    <p:sldId id="258" r:id="rId4"/>
    <p:sldId id="294" r:id="rId5"/>
    <p:sldId id="295" r:id="rId6"/>
    <p:sldId id="301" r:id="rId7"/>
    <p:sldId id="259" r:id="rId8"/>
    <p:sldId id="260" r:id="rId9"/>
    <p:sldId id="264" r:id="rId10"/>
    <p:sldId id="263" r:id="rId11"/>
    <p:sldId id="265" r:id="rId12"/>
    <p:sldId id="261" r:id="rId13"/>
    <p:sldId id="276" r:id="rId14"/>
    <p:sldId id="277" r:id="rId15"/>
    <p:sldId id="297" r:id="rId16"/>
    <p:sldId id="284" r:id="rId17"/>
    <p:sldId id="286" r:id="rId18"/>
    <p:sldId id="278" r:id="rId19"/>
    <p:sldId id="280" r:id="rId20"/>
    <p:sldId id="281" r:id="rId21"/>
    <p:sldId id="282" r:id="rId22"/>
    <p:sldId id="283" r:id="rId23"/>
    <p:sldId id="292" r:id="rId24"/>
    <p:sldId id="291" r:id="rId25"/>
    <p:sldId id="296" r:id="rId26"/>
    <p:sldId id="300" r:id="rId27"/>
    <p:sldId id="302" r:id="rId28"/>
    <p:sldId id="299" r:id="rId2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A476"/>
    <a:srgbClr val="E22128"/>
    <a:srgbClr val="C0C0C0"/>
    <a:srgbClr val="B2B2B2"/>
    <a:srgbClr val="CCFF99"/>
    <a:srgbClr val="FF7C80"/>
    <a:srgbClr val="FF505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94660"/>
  </p:normalViewPr>
  <p:slideViewPr>
    <p:cSldViewPr>
      <p:cViewPr varScale="1">
        <p:scale>
          <a:sx n="103" d="100"/>
          <a:sy n="103" d="100"/>
        </p:scale>
        <p:origin x="-10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440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8BEE4F09-10D1-4733-A8C7-B6344E52E89C}" type="datetimeFigureOut">
              <a:rPr lang="en-US"/>
              <a:pPr>
                <a:defRPr/>
              </a:pPr>
              <a:t>8/27/2019</a:t>
            </a:fld>
            <a:endParaRPr lang="en-US" dirty="0"/>
          </a:p>
        </p:txBody>
      </p:sp>
      <p:sp>
        <p:nvSpPr>
          <p:cNvPr id="317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CDFD04D-196C-4333-8894-2076D269D5D6}" type="slidenum">
              <a:rPr lang="en-US"/>
              <a:pPr>
                <a:defRPr/>
              </a:pPr>
              <a:t>‹#›</a:t>
            </a:fld>
            <a:endParaRPr lang="en-US" dirty="0"/>
          </a:p>
        </p:txBody>
      </p:sp>
    </p:spTree>
    <p:extLst>
      <p:ext uri="{BB962C8B-B14F-4D97-AF65-F5344CB8AC3E}">
        <p14:creationId xmlns:p14="http://schemas.microsoft.com/office/powerpoint/2010/main" val="26230887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Rot="1"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C3D97FD-CEE7-46CA-BAEC-D6D68B73DE76}" type="slidenum">
              <a:rPr lang="en-US" altLang="en-US" sz="1200" smtClean="0">
                <a:latin typeface="Arial" pitchFamily="34" charset="0"/>
              </a:rPr>
              <a:pPr/>
              <a:t>26</a:t>
            </a:fld>
            <a:endParaRPr lang="en-US" altLang="en-US" sz="1200" smtClean="0">
              <a:latin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B3FDACC-3C3F-4346-9115-C0AE78026D00}" type="slidenum">
              <a:rPr lang="en-US" altLang="en-US" sz="1200" smtClean="0">
                <a:latin typeface="Arial" pitchFamily="34" charset="0"/>
              </a:rPr>
              <a:pPr/>
              <a:t>27</a:t>
            </a:fld>
            <a:endParaRPr lang="en-US" altLang="en-US" sz="1200" smtClean="0">
              <a:latin typeface="Arial" pitchFamily="34"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fld id="{2E207B8E-06D6-4EB2-822A-9763F9E3DF2A}" type="slidenum">
              <a:rPr lang="en-US" altLang="en-US" sz="1200">
                <a:latin typeface="Calibri" pitchFamily="34" charset="0"/>
              </a:rPr>
              <a:pPr algn="r"/>
              <a:t>28</a:t>
            </a:fld>
            <a:endParaRPr lang="en-US" altLang="en-US" sz="1200">
              <a:latin typeface="Calibri" pitchFamily="34"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2" name="Picture 7" descr="Yearbook Curriculum CONTEN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userDrawn="1"/>
        </p:nvSpPr>
        <p:spPr>
          <a:xfrm>
            <a:off x="6732588" y="685800"/>
            <a:ext cx="962025" cy="400050"/>
          </a:xfrm>
          <a:prstGeom prst="rect">
            <a:avLst/>
          </a:prstGeom>
        </p:spPr>
        <p:txBody>
          <a:bodyPr wrap="none">
            <a:spAutoFit/>
          </a:bodyPr>
          <a:lstStyle/>
          <a:p>
            <a:pPr>
              <a:defRPr/>
            </a:pPr>
            <a:r>
              <a:rPr lang="en-US" sz="2000" b="1" dirty="0">
                <a:latin typeface="Arial Black" pitchFamily="34" charset="0"/>
                <a:ea typeface="MS PGothic" pitchFamily="34" charset="-128"/>
                <a:cs typeface="Arial" pitchFamily="34" charset="0"/>
              </a:rPr>
              <a:t>Legal</a:t>
            </a:r>
            <a:endParaRPr lang="en-US" sz="2000" dirty="0"/>
          </a:p>
        </p:txBody>
      </p:sp>
    </p:spTree>
    <p:extLst>
      <p:ext uri="{BB962C8B-B14F-4D97-AF65-F5344CB8AC3E}">
        <p14:creationId xmlns:p14="http://schemas.microsoft.com/office/powerpoint/2010/main" val="1669663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05474" name="Picture 2" descr="C:\Users\mcobb\Desktop\_Master_Divider_NEW.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745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06498" name="Picture 2" descr="C:\Users\mcobb\Desktop\_Master-Closing_NEW.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8995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22941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065" r:id="rId4"/>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a:cs typeface="ＭＳ Ｐゴシック"/>
        </a:defRPr>
      </a:lvl1pPr>
      <a:lvl2pPr algn="ctr" rtl="0" eaLnBrk="0" fontAlgn="base" hangingPunct="0">
        <a:spcBef>
          <a:spcPct val="0"/>
        </a:spcBef>
        <a:spcAft>
          <a:spcPct val="0"/>
        </a:spcAft>
        <a:defRPr sz="4400">
          <a:solidFill>
            <a:schemeClr val="tx1"/>
          </a:solidFill>
          <a:latin typeface="Arial" pitchFamily="34" charset="0"/>
          <a:ea typeface="ＭＳ Ｐゴシック"/>
          <a:cs typeface="ＭＳ Ｐゴシック"/>
        </a:defRPr>
      </a:lvl2pPr>
      <a:lvl3pPr algn="ctr" rtl="0" eaLnBrk="0" fontAlgn="base" hangingPunct="0">
        <a:spcBef>
          <a:spcPct val="0"/>
        </a:spcBef>
        <a:spcAft>
          <a:spcPct val="0"/>
        </a:spcAft>
        <a:defRPr sz="4400">
          <a:solidFill>
            <a:schemeClr val="tx1"/>
          </a:solidFill>
          <a:latin typeface="Arial" pitchFamily="34" charset="0"/>
          <a:ea typeface="ＭＳ Ｐゴシック"/>
          <a:cs typeface="ＭＳ Ｐゴシック"/>
        </a:defRPr>
      </a:lvl3pPr>
      <a:lvl4pPr algn="ctr" rtl="0" eaLnBrk="0" fontAlgn="base" hangingPunct="0">
        <a:spcBef>
          <a:spcPct val="0"/>
        </a:spcBef>
        <a:spcAft>
          <a:spcPct val="0"/>
        </a:spcAft>
        <a:defRPr sz="4400">
          <a:solidFill>
            <a:schemeClr val="tx1"/>
          </a:solidFill>
          <a:latin typeface="Arial" pitchFamily="34" charset="0"/>
          <a:ea typeface="ＭＳ Ｐゴシック"/>
          <a:cs typeface="ＭＳ Ｐゴシック"/>
        </a:defRPr>
      </a:lvl4pPr>
      <a:lvl5pPr algn="ctr" rtl="0" eaLnBrk="0" fontAlgn="base" hangingPunct="0">
        <a:spcBef>
          <a:spcPct val="0"/>
        </a:spcBef>
        <a:spcAft>
          <a:spcPct val="0"/>
        </a:spcAft>
        <a:defRPr sz="4400">
          <a:solidFill>
            <a:schemeClr val="tx1"/>
          </a:solidFill>
          <a:latin typeface="Arial" pitchFamily="34" charset="0"/>
          <a:ea typeface="ＭＳ Ｐゴシック"/>
          <a:cs typeface="ＭＳ Ｐゴシック"/>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a:cs typeface="ＭＳ Ｐゴシック"/>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 charset="-128"/>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 charset="-128"/>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3"/>
          <p:cNvSpPr txBox="1">
            <a:spLocks noChangeArrowheads="1"/>
          </p:cNvSpPr>
          <p:nvPr/>
        </p:nvSpPr>
        <p:spPr bwMode="auto">
          <a:xfrm>
            <a:off x="2859088" y="1841500"/>
            <a:ext cx="41544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3600">
                <a:latin typeface="Arial Black" pitchFamily="34" charset="0"/>
              </a:rPr>
              <a:t>LEGAL</a:t>
            </a:r>
            <a:r>
              <a:rPr lang="en-US" altLang="en-US" sz="3600">
                <a:solidFill>
                  <a:srgbClr val="414042"/>
                </a:solidFill>
                <a:latin typeface="Arial Black" pitchFamily="34" charset="0"/>
              </a:rPr>
              <a:t> </a:t>
            </a:r>
            <a:r>
              <a:rPr lang="en-US" altLang="en-US" sz="3600">
                <a:latin typeface="Arial Black" pitchFamily="34" charset="0"/>
              </a:rPr>
              <a:t>– </a:t>
            </a:r>
            <a:r>
              <a:rPr lang="en-US" altLang="en-US" sz="4000">
                <a:latin typeface="Arial Black" pitchFamily="34" charset="0"/>
              </a:rPr>
              <a:t>Day 1 </a:t>
            </a:r>
            <a:endParaRPr lang="en-US" altLang="en-US" sz="4000"/>
          </a:p>
        </p:txBody>
      </p:sp>
      <p:sp>
        <p:nvSpPr>
          <p:cNvPr id="4099" name="TextBox 4"/>
          <p:cNvSpPr txBox="1">
            <a:spLocks noChangeArrowheads="1"/>
          </p:cNvSpPr>
          <p:nvPr/>
        </p:nvSpPr>
        <p:spPr bwMode="auto">
          <a:xfrm>
            <a:off x="3810000" y="2292350"/>
            <a:ext cx="4038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r>
              <a:rPr lang="en-US" altLang="en-US" sz="4000" i="1">
                <a:solidFill>
                  <a:schemeClr val="bg1"/>
                </a:solidFill>
                <a:latin typeface="Ariel"/>
              </a:rPr>
              <a:t>it’s the law</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76200" y="1389063"/>
            <a:ext cx="906780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10000">
                <a:solidFill>
                  <a:srgbClr val="00A476"/>
                </a:solidFill>
                <a:latin typeface="Arial" pitchFamily="34" charset="0"/>
              </a:rPr>
              <a:t>   </a:t>
            </a:r>
            <a:r>
              <a:rPr lang="en-US" altLang="en-US" sz="9600">
                <a:solidFill>
                  <a:srgbClr val="00A476"/>
                </a:solidFill>
                <a:latin typeface="Arial" pitchFamily="34" charset="0"/>
              </a:rPr>
              <a:t>TM</a:t>
            </a:r>
          </a:p>
        </p:txBody>
      </p:sp>
      <p:sp>
        <p:nvSpPr>
          <p:cNvPr id="11271" name="Text Box 7"/>
          <p:cNvSpPr txBox="1">
            <a:spLocks noChangeArrowheads="1"/>
          </p:cNvSpPr>
          <p:nvPr/>
        </p:nvSpPr>
        <p:spPr bwMode="auto">
          <a:xfrm>
            <a:off x="1371600" y="2700338"/>
            <a:ext cx="6858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3600">
                <a:latin typeface="Arial" pitchFamily="34" charset="0"/>
              </a:rPr>
              <a:t>Trademarks are used to identify a product or service that’s for sale. You may not use a trademark logo, name or slogan if it will confuse the purchaser.</a:t>
            </a: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TRADEMARK</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71">
                                            <p:txEl>
                                              <p:pRg st="0" end="0"/>
                                            </p:txEl>
                                          </p:spTgt>
                                        </p:tgtEl>
                                        <p:attrNameLst>
                                          <p:attrName>style.visibility</p:attrName>
                                        </p:attrNameLst>
                                      </p:cBhvr>
                                      <p:to>
                                        <p:strVal val="visible"/>
                                      </p:to>
                                    </p:set>
                                    <p:animEffect transition="in" filter="fade">
                                      <p:cBhvr>
                                        <p:cTn id="7" dur="500"/>
                                        <p:tgtEl>
                                          <p:spTgt spid="112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0" y="914400"/>
            <a:ext cx="7391400" cy="4664075"/>
            <a:chOff x="0" y="914400"/>
            <a:chExt cx="7391400" cy="4664075"/>
          </a:xfrm>
        </p:grpSpPr>
        <p:sp>
          <p:nvSpPr>
            <p:cNvPr id="14339" name="Text Box 5"/>
            <p:cNvSpPr txBox="1">
              <a:spLocks noChangeArrowheads="1"/>
            </p:cNvSpPr>
            <p:nvPr/>
          </p:nvSpPr>
          <p:spPr bwMode="auto">
            <a:xfrm>
              <a:off x="5715000" y="914400"/>
              <a:ext cx="1676400" cy="4664075"/>
            </a:xfrm>
            <a:prstGeom prst="rect">
              <a:avLst/>
            </a:prstGeom>
            <a:noFill/>
            <a:ln w="9525">
              <a:noFill/>
              <a:miter lim="800000"/>
              <a:headEnd/>
              <a:tailEnd/>
            </a:ln>
          </p:spPr>
          <p:txBody>
            <a:bodyPr>
              <a:spAutoFit/>
            </a:bodyPr>
            <a:lstStyle/>
            <a:p>
              <a:pPr>
                <a:spcBef>
                  <a:spcPct val="50000"/>
                </a:spcBef>
                <a:defRPr/>
              </a:pPr>
              <a:r>
                <a:rPr lang="en-US" sz="30000" dirty="0">
                  <a:solidFill>
                    <a:srgbClr val="00A476"/>
                  </a:solidFill>
                  <a:effectLst>
                    <a:outerShdw blurRad="38100" dist="38100" dir="2700000" algn="tl">
                      <a:srgbClr val="000000">
                        <a:alpha val="43137"/>
                      </a:srgbClr>
                    </a:outerShdw>
                  </a:effectLst>
                  <a:latin typeface="Arial" pitchFamily="34" charset="0"/>
                </a:rPr>
                <a:t>?</a:t>
              </a:r>
              <a:endParaRPr lang="en-US" dirty="0">
                <a:solidFill>
                  <a:srgbClr val="00A476"/>
                </a:solidFill>
                <a:effectLst>
                  <a:outerShdw blurRad="38100" dist="38100" dir="2700000" algn="tl">
                    <a:srgbClr val="000000">
                      <a:alpha val="43137"/>
                    </a:srgbClr>
                  </a:outerShdw>
                </a:effectLst>
                <a:latin typeface="Arial" pitchFamily="34" charset="0"/>
              </a:endParaRPr>
            </a:p>
          </p:txBody>
        </p:sp>
        <p:sp>
          <p:nvSpPr>
            <p:cNvPr id="14342" name="Text Box 4"/>
            <p:cNvSpPr txBox="1">
              <a:spLocks noChangeArrowheads="1"/>
            </p:cNvSpPr>
            <p:nvPr/>
          </p:nvSpPr>
          <p:spPr bwMode="auto">
            <a:xfrm>
              <a:off x="0" y="2600325"/>
              <a:ext cx="66294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a:spcBef>
                  <a:spcPct val="50000"/>
                </a:spcBef>
              </a:pPr>
              <a:r>
                <a:rPr lang="en-US" altLang="en-US" sz="4400">
                  <a:latin typeface="Arial" pitchFamily="34" charset="0"/>
                </a:rPr>
                <a:t>If it 	were about me,  would I want it printed    in the yearbook?</a:t>
              </a:r>
            </a:p>
          </p:txBody>
        </p:sp>
      </p:gr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WHEN IN DOUBT</a:t>
            </a:r>
          </a:p>
        </p:txBody>
      </p:sp>
      <p:sp>
        <p:nvSpPr>
          <p:cNvPr id="14340"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ASK YOURSELF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1600200" y="2743200"/>
            <a:ext cx="7467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buFont typeface="Arial" pitchFamily="34" charset="0"/>
              <a:buChar char="•"/>
            </a:pPr>
            <a:r>
              <a:rPr lang="en-US" altLang="en-US" sz="2800">
                <a:latin typeface="Arial" pitchFamily="34" charset="0"/>
              </a:rPr>
              <a:t>  Ideas or facts cannot be copyright protected, but the way they are expressed can be.</a:t>
            </a:r>
          </a:p>
        </p:txBody>
      </p:sp>
      <p:sp>
        <p:nvSpPr>
          <p:cNvPr id="9220" name="Text Box 4"/>
          <p:cNvSpPr txBox="1">
            <a:spLocks noChangeArrowheads="1"/>
          </p:cNvSpPr>
          <p:nvPr/>
        </p:nvSpPr>
        <p:spPr bwMode="auto">
          <a:xfrm>
            <a:off x="1600200" y="3597275"/>
            <a:ext cx="7543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endParaRPr lang="en-US" altLang="en-US" sz="2800">
              <a:latin typeface="Arial" pitchFamily="34" charset="0"/>
            </a:endParaRPr>
          </a:p>
          <a:p>
            <a:pPr>
              <a:spcBef>
                <a:spcPct val="50000"/>
              </a:spcBef>
              <a:buFont typeface="Arial" pitchFamily="34" charset="0"/>
              <a:buChar char="•"/>
            </a:pPr>
            <a:r>
              <a:rPr lang="en-US" altLang="en-US" sz="2800">
                <a:latin typeface="Arial" pitchFamily="34" charset="0"/>
              </a:rPr>
              <a:t>  Fair use law:</a:t>
            </a:r>
          </a:p>
          <a:p>
            <a:pPr>
              <a:spcBef>
                <a:spcPct val="50000"/>
              </a:spcBef>
              <a:buFont typeface="Arial" pitchFamily="34" charset="0"/>
              <a:buChar char="•"/>
            </a:pPr>
            <a:r>
              <a:rPr lang="en-US" altLang="en-US" sz="2800">
                <a:latin typeface="Arial" pitchFamily="34" charset="0"/>
              </a:rPr>
              <a:t>  A limited amount of copyright protected material can be used in news reporting, editorial comment, non-profit educational purposes or research.</a:t>
            </a:r>
          </a:p>
        </p:txBody>
      </p:sp>
      <p:sp>
        <p:nvSpPr>
          <p:cNvPr id="10" name="TextBox 9"/>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COPYRIGHT</a:t>
            </a:r>
          </a:p>
        </p:txBody>
      </p:sp>
      <p:grpSp>
        <p:nvGrpSpPr>
          <p:cNvPr id="2" name="Group 12"/>
          <p:cNvGrpSpPr>
            <a:grpSpLocks/>
          </p:cNvGrpSpPr>
          <p:nvPr/>
        </p:nvGrpSpPr>
        <p:grpSpPr bwMode="auto">
          <a:xfrm>
            <a:off x="152400" y="1160463"/>
            <a:ext cx="8915400" cy="1555750"/>
            <a:chOff x="152400" y="1160555"/>
            <a:chExt cx="8915400" cy="1555750"/>
          </a:xfrm>
        </p:grpSpPr>
        <p:sp>
          <p:nvSpPr>
            <p:cNvPr id="15366" name="Oval 6"/>
            <p:cNvSpPr>
              <a:spLocks noChangeArrowheads="1"/>
            </p:cNvSpPr>
            <p:nvPr/>
          </p:nvSpPr>
          <p:spPr bwMode="auto">
            <a:xfrm>
              <a:off x="152400" y="1344705"/>
              <a:ext cx="1295400" cy="1219200"/>
            </a:xfrm>
            <a:prstGeom prst="ellipse">
              <a:avLst/>
            </a:prstGeom>
            <a:solidFill>
              <a:srgbClr val="00A476">
                <a:alpha val="50195"/>
              </a:srgbClr>
            </a:solidFill>
            <a:ln w="38100">
              <a:solidFill>
                <a:srgbClr val="00A476"/>
              </a:solidFill>
              <a:round/>
              <a:headEnd/>
              <a:tailEnd/>
            </a:ln>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a:latin typeface="Arial" pitchFamily="34" charset="0"/>
              </a:endParaRPr>
            </a:p>
          </p:txBody>
        </p:sp>
        <p:sp>
          <p:nvSpPr>
            <p:cNvPr id="15367" name="Text Box 11"/>
            <p:cNvSpPr txBox="1">
              <a:spLocks noChangeArrowheads="1"/>
            </p:cNvSpPr>
            <p:nvPr/>
          </p:nvSpPr>
          <p:spPr bwMode="auto">
            <a:xfrm>
              <a:off x="277905" y="1160555"/>
              <a:ext cx="10668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9600">
                  <a:latin typeface="Arial" pitchFamily="34" charset="0"/>
                </a:rPr>
                <a:t>C</a:t>
              </a:r>
              <a:endParaRPr lang="en-US" altLang="en-US">
                <a:latin typeface="Arial" pitchFamily="34" charset="0"/>
              </a:endParaRPr>
            </a:p>
          </p:txBody>
        </p:sp>
        <p:sp>
          <p:nvSpPr>
            <p:cNvPr id="15368" name="Text Box 3"/>
            <p:cNvSpPr txBox="1">
              <a:spLocks noChangeArrowheads="1"/>
            </p:cNvSpPr>
            <p:nvPr/>
          </p:nvSpPr>
          <p:spPr bwMode="auto">
            <a:xfrm>
              <a:off x="1600200" y="1219200"/>
              <a:ext cx="74676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buFont typeface="Arial" pitchFamily="34" charset="0"/>
                <a:buChar char="•"/>
              </a:pPr>
              <a:r>
                <a:rPr lang="en-US" altLang="en-US" sz="2800">
                  <a:latin typeface="Arial" pitchFamily="34" charset="0"/>
                </a:rPr>
                <a:t>  Copyright protects original works such as  song lyrics, photos, record covers, original artwork, ad designs and cartoon characters.</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fade">
                                      <p:cBhvr>
                                        <p:cTn id="12" dur="500"/>
                                        <p:tgtEl>
                                          <p:spTgt spid="92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20">
                                            <p:txEl>
                                              <p:pRg st="1" end="1"/>
                                            </p:txEl>
                                          </p:spTgt>
                                        </p:tgtEl>
                                        <p:attrNameLst>
                                          <p:attrName>style.visibility</p:attrName>
                                        </p:attrNameLst>
                                      </p:cBhvr>
                                      <p:to>
                                        <p:strVal val="visible"/>
                                      </p:to>
                                    </p:set>
                                    <p:animEffect transition="in" filter="fade">
                                      <p:cBhvr>
                                        <p:cTn id="17" dur="500"/>
                                        <p:tgtEl>
                                          <p:spTgt spid="9220">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20">
                                            <p:txEl>
                                              <p:pRg st="2" end="2"/>
                                            </p:txEl>
                                          </p:spTgt>
                                        </p:tgtEl>
                                        <p:attrNameLst>
                                          <p:attrName>style.visibility</p:attrName>
                                        </p:attrNameLst>
                                      </p:cBhvr>
                                      <p:to>
                                        <p:strVal val="visible"/>
                                      </p:to>
                                    </p:set>
                                    <p:animEffect transition="in" filter="fade">
                                      <p:cBhvr>
                                        <p:cTn id="22" dur="500"/>
                                        <p:tgtEl>
                                          <p:spTgt spid="92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P spid="9220"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295400" y="1143000"/>
            <a:ext cx="7010400" cy="4664075"/>
            <a:chOff x="1295400" y="1143000"/>
            <a:chExt cx="7010400" cy="4664075"/>
          </a:xfrm>
        </p:grpSpPr>
        <p:sp>
          <p:nvSpPr>
            <p:cNvPr id="16388" name="Text Box 4"/>
            <p:cNvSpPr txBox="1">
              <a:spLocks noChangeArrowheads="1"/>
            </p:cNvSpPr>
            <p:nvPr/>
          </p:nvSpPr>
          <p:spPr bwMode="auto">
            <a:xfrm>
              <a:off x="1295400" y="2286000"/>
              <a:ext cx="5638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4000">
                  <a:latin typeface="Arial" pitchFamily="34" charset="0"/>
                </a:rPr>
                <a:t>Prosecution must prove the statement is false, published or written with intent to hurt someone.</a:t>
              </a:r>
            </a:p>
          </p:txBody>
        </p:sp>
        <p:sp>
          <p:nvSpPr>
            <p:cNvPr id="16389" name="Text Box 5"/>
            <p:cNvSpPr txBox="1">
              <a:spLocks noChangeArrowheads="1"/>
            </p:cNvSpPr>
            <p:nvPr/>
          </p:nvSpPr>
          <p:spPr bwMode="auto">
            <a:xfrm>
              <a:off x="6629400" y="1143000"/>
              <a:ext cx="16764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30000">
                  <a:solidFill>
                    <a:srgbClr val="00A476"/>
                  </a:solidFill>
                  <a:latin typeface="Arial" pitchFamily="34" charset="0"/>
                </a:rPr>
                <a:t>!</a:t>
              </a:r>
              <a:endParaRPr lang="en-US" altLang="en-US">
                <a:solidFill>
                  <a:srgbClr val="00A476"/>
                </a:solidFill>
                <a:latin typeface="Arial" pitchFamily="34" charset="0"/>
              </a:endParaRPr>
            </a:p>
          </p:txBody>
        </p:sp>
      </p:gr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DEFENDING YOURSELF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Text Box 6"/>
          <p:cNvSpPr txBox="1">
            <a:spLocks noChangeArrowheads="1"/>
          </p:cNvSpPr>
          <p:nvPr/>
        </p:nvSpPr>
        <p:spPr bwMode="auto">
          <a:xfrm>
            <a:off x="1143000" y="2057400"/>
            <a:ext cx="70866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a:latin typeface="Arial" pitchFamily="34" charset="0"/>
              </a:rPr>
              <a:t>Photograph him or her in a private place and publish the picture.</a:t>
            </a:r>
          </a:p>
          <a:p>
            <a:pPr>
              <a:spcBef>
                <a:spcPct val="50000"/>
              </a:spcBef>
            </a:pPr>
            <a:r>
              <a:rPr lang="en-US" altLang="en-US" sz="2800">
                <a:latin typeface="Arial" pitchFamily="34" charset="0"/>
              </a:rPr>
              <a:t>Tape record a private conversation and publish the information.</a:t>
            </a:r>
          </a:p>
          <a:p>
            <a:pPr>
              <a:spcBef>
                <a:spcPct val="50000"/>
              </a:spcBef>
            </a:pPr>
            <a:r>
              <a:rPr lang="en-US" altLang="en-US" sz="2800">
                <a:latin typeface="Arial" pitchFamily="34" charset="0"/>
              </a:rPr>
              <a:t>Publish facts/pictures which aren’t appropriate for the publication.</a:t>
            </a:r>
          </a:p>
          <a:p>
            <a:pPr>
              <a:spcBef>
                <a:spcPct val="50000"/>
              </a:spcBef>
            </a:pPr>
            <a:r>
              <a:rPr lang="en-US" altLang="en-US" sz="2800">
                <a:latin typeface="Arial" pitchFamily="34" charset="0"/>
              </a:rPr>
              <a:t>Publish a made-up quote and attach someone’s name.</a:t>
            </a:r>
          </a:p>
          <a:p>
            <a:pPr>
              <a:spcBef>
                <a:spcPct val="50000"/>
              </a:spcBef>
            </a:pPr>
            <a:endParaRPr lang="en-US" altLang="en-US" sz="2800">
              <a:solidFill>
                <a:schemeClr val="bg1"/>
              </a:solidFill>
              <a:latin typeface="Arial" pitchFamily="34" charset="0"/>
            </a:endParaRPr>
          </a:p>
          <a:p>
            <a:pPr>
              <a:spcBef>
                <a:spcPct val="50000"/>
              </a:spcBef>
            </a:pPr>
            <a:endParaRPr lang="en-US" altLang="en-US" sz="2800">
              <a:solidFill>
                <a:schemeClr val="bg1"/>
              </a:solidFill>
              <a:latin typeface="Arial" pitchFamily="34" charset="0"/>
            </a:endParaRPr>
          </a:p>
          <a:p>
            <a:pPr>
              <a:spcBef>
                <a:spcPct val="50000"/>
              </a:spcBef>
            </a:pPr>
            <a:endParaRPr lang="en-US" altLang="en-US">
              <a:latin typeface="Arial" pitchFamily="34" charset="0"/>
            </a:endParaRP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WHEN HAVE YOU</a:t>
            </a:r>
          </a:p>
        </p:txBody>
      </p:sp>
      <p:sp>
        <p:nvSpPr>
          <p:cNvPr id="17412"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GONE TOO FAR?</a:t>
            </a:r>
          </a:p>
        </p:txBody>
      </p:sp>
      <p:sp>
        <p:nvSpPr>
          <p:cNvPr id="17413" name="Rectangle 6"/>
          <p:cNvSpPr>
            <a:spLocks noChangeArrowheads="1"/>
          </p:cNvSpPr>
          <p:nvPr/>
        </p:nvSpPr>
        <p:spPr bwMode="auto">
          <a:xfrm>
            <a:off x="0" y="12954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altLang="en-US" sz="3200" b="1">
                <a:solidFill>
                  <a:srgbClr val="00A476"/>
                </a:solidFill>
                <a:latin typeface="Arial" pitchFamily="34" charset="0"/>
              </a:rPr>
              <a:t>You could invade someone’s privacy if you –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6">
                                            <p:txEl>
                                              <p:pRg st="0" end="0"/>
                                            </p:txEl>
                                          </p:spTgt>
                                        </p:tgtEl>
                                        <p:attrNameLst>
                                          <p:attrName>style.visibility</p:attrName>
                                        </p:attrNameLst>
                                      </p:cBhvr>
                                      <p:to>
                                        <p:strVal val="visible"/>
                                      </p:to>
                                    </p:set>
                                    <p:animEffect transition="in" filter="fade">
                                      <p:cBhvr>
                                        <p:cTn id="7" dur="500"/>
                                        <p:tgtEl>
                                          <p:spTgt spid="256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6">
                                            <p:txEl>
                                              <p:pRg st="1" end="1"/>
                                            </p:txEl>
                                          </p:spTgt>
                                        </p:tgtEl>
                                        <p:attrNameLst>
                                          <p:attrName>style.visibility</p:attrName>
                                        </p:attrNameLst>
                                      </p:cBhvr>
                                      <p:to>
                                        <p:strVal val="visible"/>
                                      </p:to>
                                    </p:set>
                                    <p:animEffect transition="in" filter="fade">
                                      <p:cBhvr>
                                        <p:cTn id="12" dur="500"/>
                                        <p:tgtEl>
                                          <p:spTgt spid="2560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6">
                                            <p:txEl>
                                              <p:pRg st="2" end="2"/>
                                            </p:txEl>
                                          </p:spTgt>
                                        </p:tgtEl>
                                        <p:attrNameLst>
                                          <p:attrName>style.visibility</p:attrName>
                                        </p:attrNameLst>
                                      </p:cBhvr>
                                      <p:to>
                                        <p:strVal val="visible"/>
                                      </p:to>
                                    </p:set>
                                    <p:animEffect transition="in" filter="fade">
                                      <p:cBhvr>
                                        <p:cTn id="17" dur="500"/>
                                        <p:tgtEl>
                                          <p:spTgt spid="2560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606">
                                            <p:txEl>
                                              <p:pRg st="3" end="3"/>
                                            </p:txEl>
                                          </p:spTgt>
                                        </p:tgtEl>
                                        <p:attrNameLst>
                                          <p:attrName>style.visibility</p:attrName>
                                        </p:attrNameLst>
                                      </p:cBhvr>
                                      <p:to>
                                        <p:strVal val="visible"/>
                                      </p:to>
                                    </p:set>
                                    <p:animEffect transition="in" filter="fade">
                                      <p:cBhvr>
                                        <p:cTn id="22" dur="500"/>
                                        <p:tgtEl>
                                          <p:spTgt spid="2560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Text Box 6"/>
          <p:cNvSpPr txBox="1">
            <a:spLocks noChangeArrowheads="1"/>
          </p:cNvSpPr>
          <p:nvPr/>
        </p:nvSpPr>
        <p:spPr bwMode="auto">
          <a:xfrm>
            <a:off x="1143000" y="2057400"/>
            <a:ext cx="71628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a:latin typeface="Arial" pitchFamily="34" charset="0"/>
              </a:rPr>
              <a:t>Use photos with an unrelated copy.</a:t>
            </a:r>
          </a:p>
          <a:p>
            <a:pPr>
              <a:spcBef>
                <a:spcPct val="50000"/>
              </a:spcBef>
            </a:pPr>
            <a:r>
              <a:rPr lang="en-US" altLang="en-US" sz="2800">
                <a:latin typeface="Arial" pitchFamily="34" charset="0"/>
              </a:rPr>
              <a:t>Place hidden messages in yearbooks.</a:t>
            </a:r>
          </a:p>
          <a:p>
            <a:pPr>
              <a:spcBef>
                <a:spcPct val="50000"/>
              </a:spcBef>
            </a:pPr>
            <a:r>
              <a:rPr lang="en-US" altLang="en-US" sz="2800">
                <a:latin typeface="Arial" pitchFamily="34" charset="0"/>
              </a:rPr>
              <a:t>Put a damaging nickname under a picture. </a:t>
            </a:r>
          </a:p>
          <a:p>
            <a:pPr>
              <a:spcBef>
                <a:spcPct val="50000"/>
              </a:spcBef>
            </a:pPr>
            <a:r>
              <a:rPr lang="en-US" altLang="en-US" sz="2800">
                <a:latin typeface="Arial" pitchFamily="34" charset="0"/>
              </a:rPr>
              <a:t>Use someone’s likeness to endorse a product without his or her permission.</a:t>
            </a:r>
          </a:p>
          <a:p>
            <a:pPr>
              <a:spcBef>
                <a:spcPct val="50000"/>
              </a:spcBef>
            </a:pPr>
            <a:endParaRPr lang="en-US" altLang="en-US" sz="2800">
              <a:latin typeface="Arial" pitchFamily="34" charset="0"/>
            </a:endParaRPr>
          </a:p>
          <a:p>
            <a:pPr>
              <a:spcBef>
                <a:spcPct val="50000"/>
              </a:spcBef>
            </a:pPr>
            <a:endParaRPr lang="en-US" altLang="en-US">
              <a:latin typeface="Arial" pitchFamily="34" charset="0"/>
            </a:endParaRP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WHEN HAVE YOU</a:t>
            </a:r>
          </a:p>
        </p:txBody>
      </p:sp>
      <p:sp>
        <p:nvSpPr>
          <p:cNvPr id="18436"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GONE TOO FAR?</a:t>
            </a:r>
          </a:p>
        </p:txBody>
      </p:sp>
      <p:sp>
        <p:nvSpPr>
          <p:cNvPr id="18437" name="Rectangle 6"/>
          <p:cNvSpPr>
            <a:spLocks noChangeArrowheads="1"/>
          </p:cNvSpPr>
          <p:nvPr/>
        </p:nvSpPr>
        <p:spPr bwMode="auto">
          <a:xfrm>
            <a:off x="0" y="1295400"/>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altLang="en-US" sz="3200" b="1">
                <a:solidFill>
                  <a:srgbClr val="00A476"/>
                </a:solidFill>
                <a:latin typeface="Arial" pitchFamily="34" charset="0"/>
              </a:rPr>
              <a:t>You could invade someone’s privacy if you –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6">
                                            <p:txEl>
                                              <p:pRg st="0" end="0"/>
                                            </p:txEl>
                                          </p:spTgt>
                                        </p:tgtEl>
                                        <p:attrNameLst>
                                          <p:attrName>style.visibility</p:attrName>
                                        </p:attrNameLst>
                                      </p:cBhvr>
                                      <p:to>
                                        <p:strVal val="visible"/>
                                      </p:to>
                                    </p:set>
                                    <p:animEffect transition="in" filter="fade">
                                      <p:cBhvr>
                                        <p:cTn id="7" dur="1000"/>
                                        <p:tgtEl>
                                          <p:spTgt spid="256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6">
                                            <p:txEl>
                                              <p:pRg st="1" end="1"/>
                                            </p:txEl>
                                          </p:spTgt>
                                        </p:tgtEl>
                                        <p:attrNameLst>
                                          <p:attrName>style.visibility</p:attrName>
                                        </p:attrNameLst>
                                      </p:cBhvr>
                                      <p:to>
                                        <p:strVal val="visible"/>
                                      </p:to>
                                    </p:set>
                                    <p:animEffect transition="in" filter="fade">
                                      <p:cBhvr>
                                        <p:cTn id="12" dur="1000"/>
                                        <p:tgtEl>
                                          <p:spTgt spid="2560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6">
                                            <p:txEl>
                                              <p:pRg st="2" end="2"/>
                                            </p:txEl>
                                          </p:spTgt>
                                        </p:tgtEl>
                                        <p:attrNameLst>
                                          <p:attrName>style.visibility</p:attrName>
                                        </p:attrNameLst>
                                      </p:cBhvr>
                                      <p:to>
                                        <p:strVal val="visible"/>
                                      </p:to>
                                    </p:set>
                                    <p:animEffect transition="in" filter="fade">
                                      <p:cBhvr>
                                        <p:cTn id="17" dur="1000"/>
                                        <p:tgtEl>
                                          <p:spTgt spid="2560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5606">
                                            <p:txEl>
                                              <p:pRg st="3" end="3"/>
                                            </p:txEl>
                                          </p:spTgt>
                                        </p:tgtEl>
                                        <p:attrNameLst>
                                          <p:attrName>style.visibility</p:attrName>
                                        </p:attrNameLst>
                                      </p:cBhvr>
                                      <p:to>
                                        <p:strVal val="visible"/>
                                      </p:to>
                                    </p:set>
                                    <p:animEffect transition="in" filter="fade">
                                      <p:cBhvr>
                                        <p:cTn id="22" dur="1000"/>
                                        <p:tgtEl>
                                          <p:spTgt spid="2560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5" name="Text Box 7"/>
          <p:cNvSpPr txBox="1">
            <a:spLocks noChangeArrowheads="1"/>
          </p:cNvSpPr>
          <p:nvPr/>
        </p:nvSpPr>
        <p:spPr bwMode="auto">
          <a:xfrm>
            <a:off x="1143000" y="1828800"/>
            <a:ext cx="7162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b="1" dirty="0">
                <a:solidFill>
                  <a:srgbClr val="00A476"/>
                </a:solidFill>
                <a:latin typeface="Arial" pitchFamily="34" charset="0"/>
              </a:rPr>
              <a:t>SITUATION:</a:t>
            </a:r>
          </a:p>
          <a:p>
            <a:pPr>
              <a:spcBef>
                <a:spcPct val="50000"/>
              </a:spcBef>
            </a:pPr>
            <a:r>
              <a:rPr lang="en-US" altLang="en-US" sz="2800" dirty="0">
                <a:latin typeface="Arial" pitchFamily="34" charset="0"/>
              </a:rPr>
              <a:t>You need pictures from an event that your photographer couldn’t go to, but know that many students took pictures and have put them on </a:t>
            </a:r>
            <a:r>
              <a:rPr lang="en-US" altLang="en-US" sz="2800" dirty="0" smtClean="0">
                <a:latin typeface="Arial" pitchFamily="34" charset="0"/>
              </a:rPr>
              <a:t>Twitter or Instagram.</a:t>
            </a:r>
            <a:endParaRPr lang="en-US" altLang="en-US" sz="2800" dirty="0">
              <a:latin typeface="Arial" pitchFamily="34" charset="0"/>
            </a:endParaRPr>
          </a:p>
          <a:p>
            <a:pPr>
              <a:spcBef>
                <a:spcPct val="50000"/>
              </a:spcBef>
            </a:pPr>
            <a:r>
              <a:rPr lang="en-US" altLang="en-US" sz="2800" dirty="0">
                <a:latin typeface="Arial" pitchFamily="34" charset="0"/>
              </a:rPr>
              <a:t>Can you download them and legally use these pictures?</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19460"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895">
                                            <p:txEl>
                                              <p:pRg st="0" end="0"/>
                                            </p:txEl>
                                          </p:spTgt>
                                        </p:tgtEl>
                                        <p:attrNameLst>
                                          <p:attrName>style.visibility</p:attrName>
                                        </p:attrNameLst>
                                      </p:cBhvr>
                                      <p:to>
                                        <p:strVal val="visible"/>
                                      </p:to>
                                    </p:set>
                                    <p:animEffect transition="in" filter="fade">
                                      <p:cBhvr>
                                        <p:cTn id="7" dur="500"/>
                                        <p:tgtEl>
                                          <p:spTgt spid="378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895">
                                            <p:txEl>
                                              <p:pRg st="1" end="1"/>
                                            </p:txEl>
                                          </p:spTgt>
                                        </p:tgtEl>
                                        <p:attrNameLst>
                                          <p:attrName>style.visibility</p:attrName>
                                        </p:attrNameLst>
                                      </p:cBhvr>
                                      <p:to>
                                        <p:strVal val="visible"/>
                                      </p:to>
                                    </p:set>
                                    <p:animEffect transition="in" filter="fade">
                                      <p:cBhvr>
                                        <p:cTn id="12" dur="500"/>
                                        <p:tgtEl>
                                          <p:spTgt spid="3789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7895">
                                            <p:txEl>
                                              <p:pRg st="2" end="2"/>
                                            </p:txEl>
                                          </p:spTgt>
                                        </p:tgtEl>
                                        <p:attrNameLst>
                                          <p:attrName>style.visibility</p:attrName>
                                        </p:attrNameLst>
                                      </p:cBhvr>
                                      <p:to>
                                        <p:strVal val="visible"/>
                                      </p:to>
                                    </p:set>
                                    <p:animEffect transition="in" filter="fade">
                                      <p:cBhvr>
                                        <p:cTn id="17" dur="500"/>
                                        <p:tgtEl>
                                          <p:spTgt spid="378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Text Box 4"/>
          <p:cNvSpPr txBox="1">
            <a:spLocks noChangeArrowheads="1"/>
          </p:cNvSpPr>
          <p:nvPr/>
        </p:nvSpPr>
        <p:spPr bwMode="auto">
          <a:xfrm>
            <a:off x="1143000" y="1828800"/>
            <a:ext cx="7162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3200" b="1" dirty="0">
                <a:solidFill>
                  <a:srgbClr val="00A476"/>
                </a:solidFill>
                <a:latin typeface="Arial" pitchFamily="34" charset="0"/>
              </a:rPr>
              <a:t>SITUATION:</a:t>
            </a:r>
          </a:p>
          <a:p>
            <a:pPr>
              <a:spcBef>
                <a:spcPct val="50000"/>
              </a:spcBef>
            </a:pPr>
            <a:r>
              <a:rPr lang="en-US" altLang="en-US" sz="3200" dirty="0">
                <a:latin typeface="Arial" pitchFamily="34" charset="0"/>
              </a:rPr>
              <a:t>You need photos that deal with current events from this year </a:t>
            </a:r>
            <a:r>
              <a:rPr lang="en-US" altLang="en-US" sz="3200" dirty="0" smtClean="0">
                <a:latin typeface="Arial" pitchFamily="34" charset="0"/>
              </a:rPr>
              <a:t>(i.e., national news, </a:t>
            </a:r>
            <a:r>
              <a:rPr lang="en-US" altLang="en-US" sz="3200" dirty="0">
                <a:latin typeface="Arial" pitchFamily="34" charset="0"/>
              </a:rPr>
              <a:t>celebrity happenings, </a:t>
            </a:r>
            <a:r>
              <a:rPr lang="en-US" altLang="en-US" sz="3200" dirty="0" err="1">
                <a:latin typeface="Arial" pitchFamily="34" charset="0"/>
              </a:rPr>
              <a:t>etc</a:t>
            </a:r>
            <a:r>
              <a:rPr lang="en-US" altLang="en-US" sz="3200" dirty="0">
                <a:latin typeface="Arial" pitchFamily="34" charset="0"/>
              </a:rPr>
              <a:t>).</a:t>
            </a:r>
          </a:p>
          <a:p>
            <a:pPr>
              <a:spcBef>
                <a:spcPct val="50000"/>
              </a:spcBef>
            </a:pPr>
            <a:r>
              <a:rPr lang="en-US" altLang="en-US" sz="3200" dirty="0">
                <a:latin typeface="Arial" pitchFamily="34" charset="0"/>
              </a:rPr>
              <a:t>Can you download them from Google images?</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0484"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Effect transition="in" filter="fade">
                                      <p:cBhvr>
                                        <p:cTn id="7" dur="500"/>
                                        <p:tgtEl>
                                          <p:spTgt spid="399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40">
                                            <p:txEl>
                                              <p:pRg st="1" end="1"/>
                                            </p:txEl>
                                          </p:spTgt>
                                        </p:tgtEl>
                                        <p:attrNameLst>
                                          <p:attrName>style.visibility</p:attrName>
                                        </p:attrNameLst>
                                      </p:cBhvr>
                                      <p:to>
                                        <p:strVal val="visible"/>
                                      </p:to>
                                    </p:set>
                                    <p:animEffect transition="in" filter="fade">
                                      <p:cBhvr>
                                        <p:cTn id="12" dur="500"/>
                                        <p:tgtEl>
                                          <p:spTgt spid="399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40">
                                            <p:txEl>
                                              <p:pRg st="2" end="2"/>
                                            </p:txEl>
                                          </p:spTgt>
                                        </p:tgtEl>
                                        <p:attrNameLst>
                                          <p:attrName>style.visibility</p:attrName>
                                        </p:attrNameLst>
                                      </p:cBhvr>
                                      <p:to>
                                        <p:strVal val="visible"/>
                                      </p:to>
                                    </p:set>
                                    <p:animEffect transition="in" filter="fade">
                                      <p:cBhvr>
                                        <p:cTn id="17" dur="500"/>
                                        <p:tgtEl>
                                          <p:spTgt spid="399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ext Box 5"/>
          <p:cNvSpPr txBox="1">
            <a:spLocks noChangeArrowheads="1"/>
          </p:cNvSpPr>
          <p:nvPr/>
        </p:nvSpPr>
        <p:spPr bwMode="auto">
          <a:xfrm>
            <a:off x="1143000" y="1828800"/>
            <a:ext cx="7162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b="1">
                <a:solidFill>
                  <a:srgbClr val="00A476"/>
                </a:solidFill>
                <a:latin typeface="Arial" pitchFamily="34" charset="0"/>
              </a:rPr>
              <a:t>CAPTION:</a:t>
            </a:r>
          </a:p>
          <a:p>
            <a:pPr>
              <a:spcBef>
                <a:spcPct val="50000"/>
              </a:spcBef>
            </a:pPr>
            <a:r>
              <a:rPr lang="en-US" altLang="en-US" sz="2800">
                <a:latin typeface="Arial" pitchFamily="34" charset="0"/>
              </a:rPr>
              <a:t>At Best Buy’s checkout counter, Bob Smith waits on a customer at his after school job.  Smith had to get a job to help support the family after his father was arrested for  DUI in October.</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1508"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29">
                                            <p:txEl>
                                              <p:pRg st="0" end="0"/>
                                            </p:txEl>
                                          </p:spTgt>
                                        </p:tgtEl>
                                        <p:attrNameLst>
                                          <p:attrName>style.visibility</p:attrName>
                                        </p:attrNameLst>
                                      </p:cBhvr>
                                      <p:to>
                                        <p:strVal val="visible"/>
                                      </p:to>
                                    </p:set>
                                    <p:animEffect transition="in" filter="fade">
                                      <p:cBhvr>
                                        <p:cTn id="7" dur="1000"/>
                                        <p:tgtEl>
                                          <p:spTgt spid="2662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29">
                                            <p:txEl>
                                              <p:pRg st="1" end="1"/>
                                            </p:txEl>
                                          </p:spTgt>
                                        </p:tgtEl>
                                        <p:attrNameLst>
                                          <p:attrName>style.visibility</p:attrName>
                                        </p:attrNameLst>
                                      </p:cBhvr>
                                      <p:to>
                                        <p:strVal val="visible"/>
                                      </p:to>
                                    </p:set>
                                    <p:animEffect transition="in" filter="fade">
                                      <p:cBhvr>
                                        <p:cTn id="12" dur="1000"/>
                                        <p:tgtEl>
                                          <p:spTgt spid="266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1143000" y="1828800"/>
            <a:ext cx="7239000" cy="33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b="1" dirty="0">
                <a:solidFill>
                  <a:srgbClr val="00A476"/>
                </a:solidFill>
                <a:latin typeface="Arial" pitchFamily="34" charset="0"/>
              </a:rPr>
              <a:t>SCENARIO:</a:t>
            </a:r>
          </a:p>
          <a:p>
            <a:pPr>
              <a:lnSpc>
                <a:spcPct val="85000"/>
              </a:lnSpc>
              <a:spcBef>
                <a:spcPct val="50000"/>
              </a:spcBef>
            </a:pPr>
            <a:r>
              <a:rPr lang="en-US" altLang="en-US" sz="2800" dirty="0">
                <a:latin typeface="Arial" pitchFamily="34" charset="0"/>
              </a:rPr>
              <a:t>The principal appears in a photograph in the senior section of the cafeteria with the sign behind him. </a:t>
            </a:r>
          </a:p>
          <a:p>
            <a:pPr>
              <a:lnSpc>
                <a:spcPct val="85000"/>
              </a:lnSpc>
              <a:spcBef>
                <a:spcPct val="50000"/>
              </a:spcBef>
            </a:pPr>
            <a:r>
              <a:rPr lang="en-US" altLang="en-US" sz="2800" dirty="0">
                <a:latin typeface="Arial" pitchFamily="34" charset="0"/>
              </a:rPr>
              <a:t>        “Class of </a:t>
            </a:r>
            <a:r>
              <a:rPr lang="en-US" altLang="en-US" sz="2800" dirty="0" smtClean="0">
                <a:latin typeface="Arial" pitchFamily="34" charset="0"/>
              </a:rPr>
              <a:t>2020”</a:t>
            </a:r>
            <a:endParaRPr lang="en-US" altLang="en-US" sz="2800" dirty="0">
              <a:latin typeface="Arial" pitchFamily="34" charset="0"/>
            </a:endParaRPr>
          </a:p>
          <a:p>
            <a:pPr>
              <a:lnSpc>
                <a:spcPct val="85000"/>
              </a:lnSpc>
              <a:spcBef>
                <a:spcPct val="50000"/>
              </a:spcBef>
            </a:pPr>
            <a:r>
              <a:rPr lang="en-US" altLang="en-US" sz="2800" dirty="0">
                <a:latin typeface="Arial" pitchFamily="34" charset="0"/>
              </a:rPr>
              <a:t>The photo was cropped with the CL off the         word CLASS</a:t>
            </a:r>
            <a:r>
              <a:rPr lang="en-US" altLang="en-US" dirty="0">
                <a:latin typeface="Arial" pitchFamily="34" charset="0"/>
              </a:rPr>
              <a:t>.</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2532"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2">
                                            <p:txEl>
                                              <p:pRg st="0" end="0"/>
                                            </p:txEl>
                                          </p:spTgt>
                                        </p:tgtEl>
                                        <p:attrNameLst>
                                          <p:attrName>style.visibility</p:attrName>
                                        </p:attrNameLst>
                                      </p:cBhvr>
                                      <p:to>
                                        <p:strVal val="visible"/>
                                      </p:to>
                                    </p:set>
                                    <p:animEffect transition="in" filter="fade">
                                      <p:cBhvr>
                                        <p:cTn id="7" dur="500"/>
                                        <p:tgtEl>
                                          <p:spTgt spid="327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2">
                                            <p:txEl>
                                              <p:pRg st="1" end="1"/>
                                            </p:txEl>
                                          </p:spTgt>
                                        </p:tgtEl>
                                        <p:attrNameLst>
                                          <p:attrName>style.visibility</p:attrName>
                                        </p:attrNameLst>
                                      </p:cBhvr>
                                      <p:to>
                                        <p:strVal val="visible"/>
                                      </p:to>
                                    </p:set>
                                    <p:animEffect transition="in" filter="fade">
                                      <p:cBhvr>
                                        <p:cTn id="12" dur="500"/>
                                        <p:tgtEl>
                                          <p:spTgt spid="3277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2">
                                            <p:txEl>
                                              <p:pRg st="2" end="2"/>
                                            </p:txEl>
                                          </p:spTgt>
                                        </p:tgtEl>
                                        <p:attrNameLst>
                                          <p:attrName>style.visibility</p:attrName>
                                        </p:attrNameLst>
                                      </p:cBhvr>
                                      <p:to>
                                        <p:strVal val="visible"/>
                                      </p:to>
                                    </p:set>
                                    <p:animEffect transition="in" filter="fade">
                                      <p:cBhvr>
                                        <p:cTn id="17" dur="500"/>
                                        <p:tgtEl>
                                          <p:spTgt spid="3277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2">
                                            <p:txEl>
                                              <p:pRg st="3" end="3"/>
                                            </p:txEl>
                                          </p:spTgt>
                                        </p:tgtEl>
                                        <p:attrNameLst>
                                          <p:attrName>style.visibility</p:attrName>
                                        </p:attrNameLst>
                                      </p:cBhvr>
                                      <p:to>
                                        <p:strVal val="visible"/>
                                      </p:to>
                                    </p:set>
                                    <p:animEffect transition="in" filter="fade">
                                      <p:cBhvr>
                                        <p:cTn id="22" dur="500"/>
                                        <p:tgtEl>
                                          <p:spTgt spid="3277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6"/>
          <p:cNvSpPr txBox="1">
            <a:spLocks noChangeArrowheads="1"/>
          </p:cNvSpPr>
          <p:nvPr/>
        </p:nvSpPr>
        <p:spPr bwMode="auto">
          <a:xfrm>
            <a:off x="0" y="2286000"/>
            <a:ext cx="9144000"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altLang="en-US" sz="3200">
                <a:latin typeface="Arial" pitchFamily="34" charset="0"/>
              </a:rPr>
              <a:t>If it’s </a:t>
            </a:r>
            <a:r>
              <a:rPr lang="en-US" altLang="en-US" sz="3200" b="1">
                <a:solidFill>
                  <a:srgbClr val="00A476"/>
                </a:solidFill>
                <a:latin typeface="Arial" pitchFamily="34" charset="0"/>
              </a:rPr>
              <a:t>yours</a:t>
            </a:r>
            <a:r>
              <a:rPr lang="en-US" altLang="en-US" sz="3200">
                <a:latin typeface="Arial" pitchFamily="34" charset="0"/>
              </a:rPr>
              <a:t>, </a:t>
            </a:r>
            <a:r>
              <a:rPr lang="en-US" altLang="en-US" sz="3600" b="1" i="1">
                <a:latin typeface="Arial" pitchFamily="34" charset="0"/>
              </a:rPr>
              <a:t>protect it</a:t>
            </a:r>
            <a:r>
              <a:rPr lang="en-US" altLang="en-US" sz="3200" b="1" i="1">
                <a:latin typeface="Arial" pitchFamily="34" charset="0"/>
              </a:rPr>
              <a:t>.</a:t>
            </a:r>
            <a:endParaRPr lang="en-US" altLang="en-US" sz="3200">
              <a:latin typeface="Arial" pitchFamily="34" charset="0"/>
            </a:endParaRPr>
          </a:p>
          <a:p>
            <a:pPr algn="ctr">
              <a:spcBef>
                <a:spcPct val="50000"/>
              </a:spcBef>
            </a:pPr>
            <a:endParaRPr lang="en-US" altLang="en-US" sz="800">
              <a:latin typeface="Arial" pitchFamily="34" charset="0"/>
            </a:endParaRPr>
          </a:p>
          <a:p>
            <a:pPr algn="ctr">
              <a:spcBef>
                <a:spcPct val="50000"/>
              </a:spcBef>
            </a:pPr>
            <a:r>
              <a:rPr lang="en-US" altLang="en-US" sz="3200">
                <a:latin typeface="Arial" pitchFamily="34" charset="0"/>
              </a:rPr>
              <a:t>If it’s </a:t>
            </a:r>
            <a:r>
              <a:rPr lang="en-US" altLang="en-US" sz="3200" b="1">
                <a:solidFill>
                  <a:srgbClr val="00A476"/>
                </a:solidFill>
                <a:latin typeface="Arial" pitchFamily="34" charset="0"/>
              </a:rPr>
              <a:t>someone else’s</a:t>
            </a:r>
            <a:r>
              <a:rPr lang="en-US" altLang="en-US" sz="3200">
                <a:latin typeface="Arial" pitchFamily="34" charset="0"/>
              </a:rPr>
              <a:t>, </a:t>
            </a:r>
            <a:r>
              <a:rPr lang="en-US" altLang="en-US" sz="3600" b="1" i="1">
                <a:latin typeface="Arial" pitchFamily="34" charset="0"/>
              </a:rPr>
              <a:t>respect it</a:t>
            </a:r>
            <a:r>
              <a:rPr lang="en-US" altLang="en-US" sz="3200" b="1" i="1">
                <a:latin typeface="Arial" pitchFamily="34" charset="0"/>
              </a:rPr>
              <a:t>.</a:t>
            </a:r>
            <a:endParaRPr lang="en-US" altLang="en-US">
              <a:latin typeface="Arial" pitchFamily="34" charset="0"/>
            </a:endParaRPr>
          </a:p>
        </p:txBody>
      </p:sp>
      <p:sp>
        <p:nvSpPr>
          <p:cNvPr id="5" name="TextBox 4"/>
          <p:cNvSpPr txBox="1">
            <a:spLocks noChangeArrowheads="1"/>
          </p:cNvSpPr>
          <p:nvPr/>
        </p:nvSpPr>
        <p:spPr bwMode="auto">
          <a:xfrm>
            <a:off x="228600" y="134938"/>
            <a:ext cx="79248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JOURNALISM ISSUES</a:t>
            </a:r>
          </a:p>
        </p:txBody>
      </p:sp>
      <p:sp>
        <p:nvSpPr>
          <p:cNvPr id="5124"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p:cNvSpPr txBox="1">
            <a:spLocks noChangeArrowheads="1"/>
          </p:cNvSpPr>
          <p:nvPr/>
        </p:nvSpPr>
        <p:spPr bwMode="auto">
          <a:xfrm>
            <a:off x="1143000" y="1295400"/>
            <a:ext cx="7315200" cy="547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b="1" dirty="0" smtClean="0">
                <a:solidFill>
                  <a:srgbClr val="00A476"/>
                </a:solidFill>
                <a:latin typeface="Arial" pitchFamily="34" charset="0"/>
              </a:rPr>
              <a:t>SCENARIO</a:t>
            </a:r>
            <a:r>
              <a:rPr lang="en-US" altLang="en-US" sz="2800" b="1" dirty="0">
                <a:solidFill>
                  <a:srgbClr val="00A476"/>
                </a:solidFill>
                <a:latin typeface="Arial" pitchFamily="34" charset="0"/>
              </a:rPr>
              <a:t>:</a:t>
            </a:r>
          </a:p>
          <a:p>
            <a:pPr>
              <a:spcBef>
                <a:spcPct val="50000"/>
              </a:spcBef>
            </a:pPr>
            <a:r>
              <a:rPr lang="en-US" altLang="en-US" sz="2800" dirty="0">
                <a:latin typeface="Arial" pitchFamily="34" charset="0"/>
              </a:rPr>
              <a:t>Story on the yearbook spread is about how there are more girls on campus than boys and how difficult it is to get dates. A dominant photo appears in the book of Susie Jones standing and staring out the school window in math class. </a:t>
            </a:r>
          </a:p>
          <a:p>
            <a:pPr>
              <a:spcBef>
                <a:spcPct val="50000"/>
              </a:spcBef>
            </a:pPr>
            <a:r>
              <a:rPr lang="en-US" altLang="en-US" sz="2800" b="1" dirty="0">
                <a:solidFill>
                  <a:srgbClr val="00A476"/>
                </a:solidFill>
                <a:latin typeface="Arial" pitchFamily="34" charset="0"/>
              </a:rPr>
              <a:t>CAPTION:</a:t>
            </a:r>
          </a:p>
          <a:p>
            <a:pPr>
              <a:spcBef>
                <a:spcPct val="50000"/>
              </a:spcBef>
            </a:pPr>
            <a:r>
              <a:rPr lang="en-US" altLang="en-US" sz="2800" dirty="0">
                <a:latin typeface="Arial" pitchFamily="34" charset="0"/>
              </a:rPr>
              <a:t>The window in math class provides a quiet place as Susie Jones stares out and dreams of the dates she will never have</a:t>
            </a:r>
            <a:r>
              <a:rPr lang="en-US" altLang="en-US" dirty="0">
                <a:latin typeface="Arial" pitchFamily="34" charset="0"/>
              </a:rPr>
              <a:t>.</a:t>
            </a: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3556"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animEffect transition="in" filter="fade">
                                      <p:cBhvr>
                                        <p:cTn id="7" dur="500"/>
                                        <p:tgtEl>
                                          <p:spTgt spid="337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6">
                                            <p:txEl>
                                              <p:pRg st="1" end="1"/>
                                            </p:txEl>
                                          </p:spTgt>
                                        </p:tgtEl>
                                        <p:attrNameLst>
                                          <p:attrName>style.visibility</p:attrName>
                                        </p:attrNameLst>
                                      </p:cBhvr>
                                      <p:to>
                                        <p:strVal val="visible"/>
                                      </p:to>
                                    </p:set>
                                    <p:animEffect transition="in" filter="fade">
                                      <p:cBhvr>
                                        <p:cTn id="12" dur="500"/>
                                        <p:tgtEl>
                                          <p:spTgt spid="3379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3796">
                                            <p:txEl>
                                              <p:pRg st="2" end="2"/>
                                            </p:txEl>
                                          </p:spTgt>
                                        </p:tgtEl>
                                        <p:attrNameLst>
                                          <p:attrName>style.visibility</p:attrName>
                                        </p:attrNameLst>
                                      </p:cBhvr>
                                      <p:to>
                                        <p:strVal val="visible"/>
                                      </p:to>
                                    </p:set>
                                    <p:animEffect transition="in" filter="fade">
                                      <p:cBhvr>
                                        <p:cTn id="17" dur="500"/>
                                        <p:tgtEl>
                                          <p:spTgt spid="3379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3796">
                                            <p:txEl>
                                              <p:pRg st="3" end="3"/>
                                            </p:txEl>
                                          </p:spTgt>
                                        </p:tgtEl>
                                        <p:attrNameLst>
                                          <p:attrName>style.visibility</p:attrName>
                                        </p:attrNameLst>
                                      </p:cBhvr>
                                      <p:to>
                                        <p:strVal val="visible"/>
                                      </p:to>
                                    </p:set>
                                    <p:animEffect transition="in" filter="fade">
                                      <p:cBhvr>
                                        <p:cTn id="22" dur="500"/>
                                        <p:tgtEl>
                                          <p:spTgt spid="3379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1143000" y="1828800"/>
            <a:ext cx="7162800"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2800" b="1" dirty="0">
                <a:solidFill>
                  <a:srgbClr val="00A476"/>
                </a:solidFill>
                <a:latin typeface="Arial" pitchFamily="34" charset="0"/>
              </a:rPr>
              <a:t>SCENARIO:</a:t>
            </a:r>
          </a:p>
          <a:p>
            <a:pPr>
              <a:spcBef>
                <a:spcPct val="50000"/>
              </a:spcBef>
            </a:pPr>
            <a:r>
              <a:rPr lang="en-US" altLang="en-US" sz="2800" dirty="0">
                <a:latin typeface="Arial" pitchFamily="34" charset="0"/>
              </a:rPr>
              <a:t>The superlative page has all the traditional titles: </a:t>
            </a:r>
            <a:r>
              <a:rPr lang="en-US" altLang="en-US" sz="2800" i="1" dirty="0">
                <a:latin typeface="Arial" pitchFamily="34" charset="0"/>
              </a:rPr>
              <a:t>Best Looking</a:t>
            </a:r>
            <a:r>
              <a:rPr lang="en-US" altLang="en-US" sz="2800" dirty="0">
                <a:latin typeface="Arial" pitchFamily="34" charset="0"/>
              </a:rPr>
              <a:t>, </a:t>
            </a:r>
            <a:r>
              <a:rPr lang="en-US" altLang="en-US" sz="2800" i="1" dirty="0">
                <a:latin typeface="Arial" pitchFamily="34" charset="0"/>
              </a:rPr>
              <a:t>Most Likely to Succeed, </a:t>
            </a:r>
            <a:r>
              <a:rPr lang="en-US" altLang="en-US" sz="2800" dirty="0">
                <a:latin typeface="Arial" pitchFamily="34" charset="0"/>
              </a:rPr>
              <a:t>etc. At the bottom of the page is a picture of a couple with the title</a:t>
            </a:r>
          </a:p>
          <a:p>
            <a:pPr>
              <a:spcBef>
                <a:spcPct val="50000"/>
              </a:spcBef>
            </a:pPr>
            <a:r>
              <a:rPr lang="en-US" altLang="en-US" sz="2800" i="1" dirty="0">
                <a:latin typeface="Arial" pitchFamily="34" charset="0"/>
              </a:rPr>
              <a:t>Most Likely to Appear on </a:t>
            </a:r>
            <a:r>
              <a:rPr lang="en-US" altLang="en-US" sz="2800" i="1" dirty="0" smtClean="0">
                <a:latin typeface="Arial" pitchFamily="34" charset="0"/>
              </a:rPr>
              <a:t>Judge Judy</a:t>
            </a:r>
            <a:endParaRPr lang="en-US" altLang="en-US" sz="2800" i="1" dirty="0">
              <a:latin typeface="Arial" pitchFamily="34" charset="0"/>
            </a:endParaRP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4580"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20">
                                            <p:txEl>
                                              <p:pRg st="0" end="0"/>
                                            </p:txEl>
                                          </p:spTgt>
                                        </p:tgtEl>
                                        <p:attrNameLst>
                                          <p:attrName>style.visibility</p:attrName>
                                        </p:attrNameLst>
                                      </p:cBhvr>
                                      <p:to>
                                        <p:strVal val="visible"/>
                                      </p:to>
                                    </p:set>
                                    <p:animEffect transition="in" filter="fade">
                                      <p:cBhvr>
                                        <p:cTn id="7" dur="500"/>
                                        <p:tgtEl>
                                          <p:spTgt spid="3482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820">
                                            <p:txEl>
                                              <p:pRg st="1" end="1"/>
                                            </p:txEl>
                                          </p:spTgt>
                                        </p:tgtEl>
                                        <p:attrNameLst>
                                          <p:attrName>style.visibility</p:attrName>
                                        </p:attrNameLst>
                                      </p:cBhvr>
                                      <p:to>
                                        <p:strVal val="visible"/>
                                      </p:to>
                                    </p:set>
                                    <p:animEffect transition="in" filter="fade">
                                      <p:cBhvr>
                                        <p:cTn id="12" dur="500"/>
                                        <p:tgtEl>
                                          <p:spTgt spid="3482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4820">
                                            <p:txEl>
                                              <p:pRg st="2" end="2"/>
                                            </p:txEl>
                                          </p:spTgt>
                                        </p:tgtEl>
                                        <p:attrNameLst>
                                          <p:attrName>style.visibility</p:attrName>
                                        </p:attrNameLst>
                                      </p:cBhvr>
                                      <p:to>
                                        <p:strVal val="visible"/>
                                      </p:to>
                                    </p:set>
                                    <p:animEffect transition="in" filter="fade">
                                      <p:cBhvr>
                                        <p:cTn id="17" dur="500"/>
                                        <p:tgtEl>
                                          <p:spTgt spid="348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1143000" y="1828800"/>
            <a:ext cx="7162800" cy="3754438"/>
          </a:xfrm>
          <a:prstGeom prst="rect">
            <a:avLst/>
          </a:prstGeom>
          <a:noFill/>
          <a:ln w="9525">
            <a:noFill/>
            <a:miter lim="800000"/>
            <a:headEnd/>
            <a:tailEnd/>
          </a:ln>
        </p:spPr>
        <p:txBody>
          <a:bodyPr>
            <a:spAutoFit/>
          </a:bodyPr>
          <a:lstStyle/>
          <a:p>
            <a:pPr>
              <a:spcBef>
                <a:spcPct val="50000"/>
              </a:spcBef>
              <a:defRPr/>
            </a:pPr>
            <a:r>
              <a:rPr lang="en-US" sz="2800" b="1" dirty="0">
                <a:solidFill>
                  <a:srgbClr val="00A476"/>
                </a:solidFill>
                <a:latin typeface="+mj-lt"/>
              </a:rPr>
              <a:t>SCENARIO:</a:t>
            </a:r>
          </a:p>
          <a:p>
            <a:pPr>
              <a:spcBef>
                <a:spcPct val="50000"/>
              </a:spcBef>
              <a:defRPr/>
            </a:pPr>
            <a:r>
              <a:rPr lang="en-US" sz="2800" dirty="0">
                <a:latin typeface="+mj-lt"/>
              </a:rPr>
              <a:t>The yearbook staff decides to use the cartoon character of Charlie Brown to introduce the theme of the book on the opening pages.  A drawing of Charlie Brown, produced by a student on staff, appears on the opening pages and on the last page of the book. </a:t>
            </a: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 BE THE JUDGE</a:t>
            </a:r>
          </a:p>
        </p:txBody>
      </p:sp>
      <p:sp>
        <p:nvSpPr>
          <p:cNvPr id="25604"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4">
                                            <p:txEl>
                                              <p:pRg st="0" end="0"/>
                                            </p:txEl>
                                          </p:spTgt>
                                        </p:tgtEl>
                                        <p:attrNameLst>
                                          <p:attrName>style.visibility</p:attrName>
                                        </p:attrNameLst>
                                      </p:cBhvr>
                                      <p:to>
                                        <p:strVal val="visible"/>
                                      </p:to>
                                    </p:set>
                                    <p:animEffect transition="in" filter="fade">
                                      <p:cBhvr>
                                        <p:cTn id="7" dur="500"/>
                                        <p:tgtEl>
                                          <p:spTgt spid="3584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4">
                                            <p:txEl>
                                              <p:pRg st="1" end="1"/>
                                            </p:txEl>
                                          </p:spTgt>
                                        </p:tgtEl>
                                        <p:attrNameLst>
                                          <p:attrName>style.visibility</p:attrName>
                                        </p:attrNameLst>
                                      </p:cBhvr>
                                      <p:to>
                                        <p:strVal val="visible"/>
                                      </p:to>
                                    </p:set>
                                    <p:animEffect transition="in" filter="fade">
                                      <p:cBhvr>
                                        <p:cTn id="12" dur="500"/>
                                        <p:tgtEl>
                                          <p:spTgt spid="358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4953000"/>
            <a:ext cx="8686800" cy="1200150"/>
          </a:xfrm>
          <a:prstGeom prst="rect">
            <a:avLst/>
          </a:prstGeom>
        </p:spPr>
        <p:txBody>
          <a:bodyPr>
            <a:spAutoFit/>
          </a:bodyPr>
          <a:lstStyle/>
          <a:p>
            <a:pPr>
              <a:defRPr/>
            </a:pPr>
            <a:r>
              <a:rPr lang="en-US" dirty="0" err="1">
                <a:latin typeface="+mj-lt"/>
              </a:rPr>
              <a:t>Facebook's</a:t>
            </a:r>
            <a:r>
              <a:rPr lang="en-US" dirty="0">
                <a:latin typeface="+mj-lt"/>
              </a:rPr>
              <a:t> terms of use state that all pictures posted to the site belong to the site and to the user. Unauthorized publication in the yearbook clearly violated those terms. </a:t>
            </a:r>
          </a:p>
        </p:txBody>
      </p:sp>
      <p:sp>
        <p:nvSpPr>
          <p:cNvPr id="30724" name="Text Box 5"/>
          <p:cNvSpPr txBox="1">
            <a:spLocks noChangeArrowheads="1"/>
          </p:cNvSpPr>
          <p:nvPr/>
        </p:nvSpPr>
        <p:spPr bwMode="auto">
          <a:xfrm>
            <a:off x="457200" y="5181600"/>
            <a:ext cx="8305800" cy="523875"/>
          </a:xfrm>
          <a:prstGeom prst="rect">
            <a:avLst/>
          </a:prstGeom>
          <a:noFill/>
          <a:ln w="9525">
            <a:noFill/>
            <a:miter lim="800000"/>
            <a:headEnd/>
            <a:tailEnd/>
          </a:ln>
        </p:spPr>
        <p:txBody>
          <a:bodyPr>
            <a:spAutoFit/>
          </a:bodyPr>
          <a:lstStyle/>
          <a:p>
            <a:pPr>
              <a:spcBef>
                <a:spcPct val="50000"/>
              </a:spcBef>
              <a:defRPr/>
            </a:pPr>
            <a:r>
              <a:rPr lang="en-US" sz="2800" b="1" dirty="0">
                <a:solidFill>
                  <a:srgbClr val="00A476"/>
                </a:solidFill>
                <a:latin typeface="+mj-lt"/>
              </a:rPr>
              <a:t>What’s wrong with this?</a:t>
            </a:r>
          </a:p>
        </p:txBody>
      </p:sp>
      <p:sp>
        <p:nvSpPr>
          <p:cNvPr id="6" name="Rectangle 5"/>
          <p:cNvSpPr/>
          <p:nvPr/>
        </p:nvSpPr>
        <p:spPr>
          <a:xfrm>
            <a:off x="533400" y="1219200"/>
            <a:ext cx="8458200" cy="2678113"/>
          </a:xfrm>
          <a:prstGeom prst="rect">
            <a:avLst/>
          </a:prstGeom>
        </p:spPr>
        <p:txBody>
          <a:bodyPr>
            <a:spAutoFit/>
          </a:bodyPr>
          <a:lstStyle/>
          <a:p>
            <a:pPr>
              <a:defRPr/>
            </a:pPr>
            <a:r>
              <a:rPr lang="en-US" dirty="0">
                <a:latin typeface="+mj-lt"/>
              </a:rPr>
              <a:t>A yearbook included scenes of student life clearly not intended for the yearbook: impromptu snapshots at house parties and random weekend gatherings; </a:t>
            </a:r>
            <a:r>
              <a:rPr lang="en-US" dirty="0" smtClean="0">
                <a:latin typeface="+mj-lt"/>
              </a:rPr>
              <a:t>selfies </a:t>
            </a:r>
            <a:r>
              <a:rPr lang="en-US" dirty="0">
                <a:latin typeface="+mj-lt"/>
              </a:rPr>
              <a:t>taken at arm's length on cell phones; and students at a tailgate party, drinking from red plastic cups. </a:t>
            </a:r>
          </a:p>
          <a:p>
            <a:pPr>
              <a:defRPr/>
            </a:pPr>
            <a:endParaRPr lang="en-US" dirty="0">
              <a:latin typeface="+mj-lt"/>
            </a:endParaRPr>
          </a:p>
          <a:p>
            <a:pPr>
              <a:defRPr/>
            </a:pPr>
            <a:endParaRPr lang="en-US" dirty="0">
              <a:latin typeface="+mj-lt"/>
            </a:endParaRPr>
          </a:p>
        </p:txBody>
      </p:sp>
      <p:sp>
        <p:nvSpPr>
          <p:cNvPr id="8" name="Rectangle 7"/>
          <p:cNvSpPr/>
          <p:nvPr/>
        </p:nvSpPr>
        <p:spPr>
          <a:xfrm>
            <a:off x="533400" y="3200400"/>
            <a:ext cx="8153400" cy="1570038"/>
          </a:xfrm>
          <a:prstGeom prst="rect">
            <a:avLst/>
          </a:prstGeom>
        </p:spPr>
        <p:txBody>
          <a:bodyPr>
            <a:spAutoFit/>
          </a:bodyPr>
          <a:lstStyle/>
          <a:p>
            <a:pPr>
              <a:defRPr/>
            </a:pPr>
            <a:r>
              <a:rPr lang="en-US" dirty="0">
                <a:latin typeface="+mj-lt"/>
              </a:rPr>
              <a:t>Facing a deadline, yearbook staffers resorted to filling pages with photographs </a:t>
            </a:r>
            <a:r>
              <a:rPr lang="en-US" dirty="0" smtClean="0">
                <a:latin typeface="+mj-lt"/>
              </a:rPr>
              <a:t>taken from </a:t>
            </a:r>
            <a:r>
              <a:rPr lang="en-US" dirty="0">
                <a:latin typeface="+mj-lt"/>
              </a:rPr>
              <a:t>student </a:t>
            </a:r>
            <a:r>
              <a:rPr lang="en-US" dirty="0" smtClean="0">
                <a:latin typeface="+mj-lt"/>
              </a:rPr>
              <a:t>Snapchat posts. </a:t>
            </a:r>
            <a:r>
              <a:rPr lang="en-US" dirty="0">
                <a:latin typeface="+mj-lt"/>
              </a:rPr>
              <a:t>They did it without the permission of students and without crediting photographers. </a:t>
            </a:r>
          </a:p>
        </p:txBody>
      </p:sp>
      <p:sp>
        <p:nvSpPr>
          <p:cNvPr id="7" name="TextBox 6"/>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SCENARIO</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0724"/>
                                        </p:tgtEl>
                                        <p:attrNameLst>
                                          <p:attrName>style.visibility</p:attrName>
                                        </p:attrNameLst>
                                      </p:cBhvr>
                                      <p:to>
                                        <p:strVal val="visible"/>
                                      </p:to>
                                    </p:set>
                                    <p:animEffect transition="in" filter="fade">
                                      <p:cBhvr>
                                        <p:cTn id="12" dur="500"/>
                                        <p:tgtEl>
                                          <p:spTgt spid="3072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xit" presetSubtype="0" fill="hold" grpId="0" nodeType="clickEffect">
                                  <p:stCondLst>
                                    <p:cond delay="0"/>
                                  </p:stCondLst>
                                  <p:childTnLst>
                                    <p:animEffect transition="out" filter="fade">
                                      <p:cBhvr>
                                        <p:cTn id="16" dur="500"/>
                                        <p:tgtEl>
                                          <p:spTgt spid="30724"/>
                                        </p:tgtEl>
                                      </p:cBhvr>
                                    </p:animEffect>
                                    <p:set>
                                      <p:cBhvr>
                                        <p:cTn id="17" dur="1" fill="hold">
                                          <p:stCondLst>
                                            <p:cond delay="499"/>
                                          </p:stCondLst>
                                        </p:cTn>
                                        <p:tgtEl>
                                          <p:spTgt spid="30724"/>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0724" grpId="0"/>
      <p:bldP spid="30724" grpId="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1295400" y="1447800"/>
            <a:ext cx="6858000" cy="1384300"/>
          </a:xfrm>
          <a:prstGeom prst="rect">
            <a:avLst/>
          </a:prstGeom>
          <a:noFill/>
          <a:ln w="9525">
            <a:noFill/>
            <a:miter lim="800000"/>
            <a:headEnd/>
            <a:tailEnd/>
          </a:ln>
        </p:spPr>
        <p:txBody>
          <a:bodyPr>
            <a:spAutoFit/>
          </a:bodyPr>
          <a:lstStyle/>
          <a:p>
            <a:pPr>
              <a:spcBef>
                <a:spcPct val="50000"/>
              </a:spcBef>
              <a:defRPr/>
            </a:pPr>
            <a:r>
              <a:rPr lang="en-US" sz="2800" dirty="0">
                <a:latin typeface="+mj-lt"/>
              </a:rPr>
              <a:t>What if you don’t know someone’s name in a picture? What do you put in while waiting to find out their name?</a:t>
            </a:r>
          </a:p>
        </p:txBody>
      </p:sp>
      <p:sp>
        <p:nvSpPr>
          <p:cNvPr id="45060" name="Text Box 4"/>
          <p:cNvSpPr txBox="1">
            <a:spLocks noChangeArrowheads="1"/>
          </p:cNvSpPr>
          <p:nvPr/>
        </p:nvSpPr>
        <p:spPr bwMode="auto">
          <a:xfrm>
            <a:off x="1295400" y="3398838"/>
            <a:ext cx="6858000" cy="1384300"/>
          </a:xfrm>
          <a:prstGeom prst="rect">
            <a:avLst/>
          </a:prstGeom>
          <a:noFill/>
          <a:ln w="9525">
            <a:noFill/>
            <a:miter lim="800000"/>
            <a:headEnd/>
            <a:tailEnd/>
          </a:ln>
        </p:spPr>
        <p:txBody>
          <a:bodyPr>
            <a:spAutoFit/>
          </a:bodyPr>
          <a:lstStyle/>
          <a:p>
            <a:pPr>
              <a:spcBef>
                <a:spcPct val="50000"/>
              </a:spcBef>
              <a:defRPr/>
            </a:pPr>
            <a:r>
              <a:rPr lang="en-US" sz="2800" dirty="0">
                <a:latin typeface="+mj-lt"/>
              </a:rPr>
              <a:t>Use an underline blank ___________.     If you use a </a:t>
            </a:r>
            <a:r>
              <a:rPr lang="en-US" sz="2800" b="1" dirty="0">
                <a:solidFill>
                  <a:srgbClr val="00A476"/>
                </a:solidFill>
                <a:latin typeface="+mj-lt"/>
              </a:rPr>
              <a:t>“fake name” </a:t>
            </a:r>
            <a:r>
              <a:rPr lang="en-US" sz="2800" dirty="0">
                <a:latin typeface="+mj-lt"/>
              </a:rPr>
              <a:t>it might get printed in the book by accident.</a:t>
            </a:r>
          </a:p>
        </p:txBody>
      </p:sp>
      <p:sp>
        <p:nvSpPr>
          <p:cNvPr id="4" name="Rectangle 3"/>
          <p:cNvSpPr/>
          <p:nvPr/>
        </p:nvSpPr>
        <p:spPr>
          <a:xfrm>
            <a:off x="1295400" y="5257800"/>
            <a:ext cx="6934200" cy="1384300"/>
          </a:xfrm>
          <a:prstGeom prst="rect">
            <a:avLst/>
          </a:prstGeom>
        </p:spPr>
        <p:txBody>
          <a:bodyPr>
            <a:spAutoFit/>
          </a:bodyPr>
          <a:lstStyle/>
          <a:p>
            <a:pPr>
              <a:defRPr/>
            </a:pPr>
            <a:r>
              <a:rPr lang="en-US" sz="2800" dirty="0">
                <a:latin typeface="+mj-lt"/>
              </a:rPr>
              <a:t>May, </a:t>
            </a:r>
            <a:r>
              <a:rPr lang="en-US" sz="2800" dirty="0" smtClean="0">
                <a:latin typeface="+mj-lt"/>
              </a:rPr>
              <a:t>2019 </a:t>
            </a:r>
            <a:r>
              <a:rPr lang="en-US" sz="2800" dirty="0">
                <a:latin typeface="+mj-lt"/>
              </a:rPr>
              <a:t>-- The identification "Ugly Hoe" appeared instead of a cheerleader's name in a group photo.</a:t>
            </a: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DON’T KNOW NAME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60"/>
                                        </p:tgtEl>
                                        <p:attrNameLst>
                                          <p:attrName>style.visibility</p:attrName>
                                        </p:attrNameLst>
                                      </p:cBhvr>
                                      <p:to>
                                        <p:strVal val="visible"/>
                                      </p:to>
                                    </p:set>
                                    <p:animEffect transition="in" filter="fade">
                                      <p:cBhvr>
                                        <p:cTn id="7" dur="500"/>
                                        <p:tgtEl>
                                          <p:spTgt spid="450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Text Box 3"/>
          <p:cNvSpPr txBox="1">
            <a:spLocks noChangeArrowheads="1"/>
          </p:cNvSpPr>
          <p:nvPr/>
        </p:nvSpPr>
        <p:spPr bwMode="auto">
          <a:xfrm>
            <a:off x="609600" y="1447800"/>
            <a:ext cx="7848600" cy="4740275"/>
          </a:xfrm>
          <a:prstGeom prst="rect">
            <a:avLst/>
          </a:prstGeom>
          <a:noFill/>
          <a:ln w="9525">
            <a:noFill/>
            <a:miter lim="800000"/>
            <a:headEnd/>
            <a:tailEnd/>
          </a:ln>
        </p:spPr>
        <p:txBody>
          <a:bodyPr>
            <a:spAutoFit/>
          </a:bodyPr>
          <a:lstStyle/>
          <a:p>
            <a:pPr>
              <a:spcBef>
                <a:spcPct val="50000"/>
              </a:spcBef>
              <a:defRPr/>
            </a:pPr>
            <a:r>
              <a:rPr lang="en-US" sz="3600" dirty="0">
                <a:latin typeface="+mj-lt"/>
              </a:rPr>
              <a:t>Have a written policy in place for the following:</a:t>
            </a:r>
          </a:p>
          <a:p>
            <a:pPr>
              <a:spcBef>
                <a:spcPct val="50000"/>
              </a:spcBef>
              <a:buFontTx/>
              <a:buChar char="•"/>
              <a:defRPr/>
            </a:pPr>
            <a:r>
              <a:rPr lang="en-US" sz="2800" dirty="0">
                <a:latin typeface="+mj-lt"/>
              </a:rPr>
              <a:t> Photo publication policy (what you will/won’t  accept in yearbook)</a:t>
            </a:r>
          </a:p>
          <a:p>
            <a:pPr>
              <a:spcBef>
                <a:spcPct val="50000"/>
              </a:spcBef>
              <a:buFontTx/>
              <a:buChar char="•"/>
              <a:defRPr/>
            </a:pPr>
            <a:r>
              <a:rPr lang="en-US" sz="2800" dirty="0">
                <a:latin typeface="+mj-lt"/>
              </a:rPr>
              <a:t> Obituary policy (so you don’t have to decide when emotions are high)</a:t>
            </a:r>
          </a:p>
          <a:p>
            <a:pPr>
              <a:spcBef>
                <a:spcPct val="50000"/>
              </a:spcBef>
              <a:buFontTx/>
              <a:buChar char="•"/>
              <a:defRPr/>
            </a:pPr>
            <a:r>
              <a:rPr lang="en-US" sz="2800" dirty="0">
                <a:latin typeface="+mj-lt"/>
              </a:rPr>
              <a:t> Get policies approved by </a:t>
            </a:r>
            <a:r>
              <a:rPr lang="en-US" sz="2800" dirty="0">
                <a:latin typeface="+mj-lt"/>
              </a:rPr>
              <a:t>your administration</a:t>
            </a:r>
            <a:r>
              <a:rPr lang="en-US" sz="2800" dirty="0">
                <a:latin typeface="+mj-lt"/>
              </a:rPr>
              <a:t>.</a:t>
            </a:r>
          </a:p>
          <a:p>
            <a:pPr>
              <a:spcBef>
                <a:spcPct val="50000"/>
              </a:spcBef>
              <a:defRPr/>
            </a:pPr>
            <a:endParaRPr lang="en-US" sz="3200" dirty="0">
              <a:latin typeface="Arial" pitchFamily="34" charset="0"/>
            </a:endParaRPr>
          </a:p>
        </p:txBody>
      </p:sp>
      <p:sp>
        <p:nvSpPr>
          <p:cNvPr id="3" name="TextBox 2"/>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WRITTEN POLICY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ChangeArrowheads="1"/>
          </p:cNvSpPr>
          <p:nvPr/>
        </p:nvSpPr>
        <p:spPr bwMode="auto">
          <a:xfrm>
            <a:off x="228600" y="609600"/>
            <a:ext cx="8686800" cy="7110413"/>
          </a:xfrm>
          <a:prstGeom prst="rect">
            <a:avLst/>
          </a:prstGeom>
          <a:noFill/>
          <a:ln w="9525">
            <a:noFill/>
            <a:miter lim="800000"/>
            <a:headEnd/>
            <a:tailEnd/>
          </a:ln>
        </p:spPr>
        <p:txBody>
          <a:bodyPr>
            <a:spAutoFit/>
          </a:bodyPr>
          <a:lstStyle/>
          <a:p>
            <a:pPr>
              <a:defRPr/>
            </a:pPr>
            <a:r>
              <a:rPr lang="en-US" b="1" dirty="0">
                <a:solidFill>
                  <a:schemeClr val="bg1"/>
                </a:solidFill>
                <a:effectLst>
                  <a:outerShdw blurRad="38100" dist="38100" dir="2700000" algn="tl">
                    <a:srgbClr val="000000">
                      <a:alpha val="43137"/>
                    </a:srgbClr>
                  </a:outerShdw>
                </a:effectLst>
                <a:latin typeface="Arial" pitchFamily="34" charset="0"/>
              </a:rPr>
              <a:t>                              </a:t>
            </a:r>
            <a:endParaRPr lang="en-US" dirty="0">
              <a:solidFill>
                <a:schemeClr val="bg1"/>
              </a:solidFill>
              <a:effectLst>
                <a:outerShdw blurRad="38100" dist="38100" dir="2700000" algn="tl">
                  <a:srgbClr val="000000">
                    <a:alpha val="43137"/>
                  </a:srgbClr>
                </a:outerShdw>
              </a:effectLst>
              <a:latin typeface="Arial" pitchFamily="34" charset="0"/>
            </a:endParaRPr>
          </a:p>
          <a:p>
            <a:pPr>
              <a:defRPr/>
            </a:pPr>
            <a:endParaRPr lang="en-US" dirty="0">
              <a:latin typeface="Arial" pitchFamily="34" charset="0"/>
            </a:endParaRPr>
          </a:p>
          <a:p>
            <a:pPr>
              <a:defRPr/>
            </a:pPr>
            <a:r>
              <a:rPr lang="en-US" dirty="0">
                <a:latin typeface="Arial" pitchFamily="34" charset="0"/>
              </a:rPr>
              <a:t>Yearbooks will be on sale each year from August through January. Price will vary and increase on a scheduled rate which will be published on the school’s website, the yearbook website and on printed forms. Students who do not purchase a book in advance run the risk of not receiving one. Only a small number of extra books will be ordered. They will be available on a first-come, first-served basis for cash or money order only. (No checks will be accepted during distribution.)</a:t>
            </a:r>
          </a:p>
          <a:p>
            <a:pPr>
              <a:defRPr/>
            </a:pPr>
            <a:endParaRPr lang="en-US" dirty="0">
              <a:latin typeface="Arial" pitchFamily="34" charset="0"/>
            </a:endParaRPr>
          </a:p>
          <a:p>
            <a:pPr>
              <a:defRPr/>
            </a:pPr>
            <a:r>
              <a:rPr lang="en-US" dirty="0">
                <a:latin typeface="Arial" pitchFamily="34" charset="0"/>
              </a:rPr>
              <a:t>Exchanges can be made for books with minor flaws if the book has no writing in it. If the book has been written in, the adviser will determine if an exchange is possible.</a:t>
            </a:r>
          </a:p>
          <a:p>
            <a:pPr>
              <a:defRPr/>
            </a:pPr>
            <a:endParaRPr lang="en-US" dirty="0">
              <a:latin typeface="Arial" pitchFamily="34" charset="0"/>
            </a:endParaRPr>
          </a:p>
          <a:p>
            <a:pPr>
              <a:defRPr/>
            </a:pPr>
            <a:endParaRPr lang="en-US" dirty="0">
              <a:latin typeface="Arial" pitchFamily="34" charset="0"/>
            </a:endParaRPr>
          </a:p>
          <a:p>
            <a:pPr>
              <a:defRPr/>
            </a:pPr>
            <a:endParaRPr lang="en-US" dirty="0">
              <a:latin typeface="Arial" pitchFamily="34" charset="0"/>
            </a:endParaRPr>
          </a:p>
          <a:p>
            <a:pPr>
              <a:defRPr/>
            </a:pPr>
            <a:endParaRPr lang="en-US" dirty="0">
              <a:latin typeface="Arial" pitchFamily="34" charset="0"/>
            </a:endParaRPr>
          </a:p>
          <a:p>
            <a:pPr>
              <a:defRPr/>
            </a:pPr>
            <a:endParaRPr lang="en-US" dirty="0">
              <a:latin typeface="Arial" pitchFamily="34" charset="0"/>
            </a:endParaRP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BOOK SALE POLICY </a:t>
            </a:r>
          </a:p>
        </p:txBody>
      </p:sp>
      <p:sp>
        <p:nvSpPr>
          <p:cNvPr id="29700"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SAMPLE</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228600" y="1331913"/>
            <a:ext cx="86868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a:latin typeface="Arial" pitchFamily="34" charset="0"/>
              </a:rPr>
              <a:t>It’s the buyers responsibility to provide proof of purchase if the staff has no record. A valid receipt or cancelled check that has been deposited into the yearbook account will constitute proof of purchase.</a:t>
            </a:r>
          </a:p>
          <a:p>
            <a:endParaRPr lang="en-US" altLang="en-US">
              <a:latin typeface="Arial" pitchFamily="34" charset="0"/>
            </a:endParaRPr>
          </a:p>
          <a:p>
            <a:r>
              <a:rPr lang="en-US" altLang="en-US">
                <a:latin typeface="Arial" pitchFamily="34" charset="0"/>
              </a:rPr>
              <a:t>Any book not claimed within the calendar year it is produced, will become the property of the yearbook program. The money paid for the book will be forfeited.</a:t>
            </a:r>
          </a:p>
          <a:p>
            <a:endParaRPr lang="en-US" altLang="en-US">
              <a:latin typeface="Arial" pitchFamily="34" charset="0"/>
            </a:endParaRPr>
          </a:p>
          <a:p>
            <a:r>
              <a:rPr lang="en-US" altLang="en-US">
                <a:latin typeface="Arial" pitchFamily="34" charset="0"/>
              </a:rPr>
              <a:t>The staff and editorial board will determine the cost of an individual copy based on a balanced budget.</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BOOK SALE POLICY </a:t>
            </a:r>
          </a:p>
        </p:txBody>
      </p:sp>
      <p:sp>
        <p:nvSpPr>
          <p:cNvPr id="30724"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SAMPLE</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ChangeArrowheads="1"/>
          </p:cNvSpPr>
          <p:nvPr/>
        </p:nvSpPr>
        <p:spPr bwMode="auto">
          <a:xfrm>
            <a:off x="1295400" y="2035175"/>
            <a:ext cx="5410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buFont typeface="Arial" pitchFamily="34" charset="0"/>
              <a:buChar char="•"/>
            </a:pPr>
            <a:r>
              <a:rPr lang="en-US" altLang="en-US" sz="3600">
                <a:solidFill>
                  <a:schemeClr val="bg2"/>
                </a:solidFill>
                <a:latin typeface="Arial" pitchFamily="34" charset="0"/>
              </a:rPr>
              <a:t>   Your rights</a:t>
            </a:r>
          </a:p>
          <a:p>
            <a:pPr>
              <a:buFont typeface="Arial" pitchFamily="34" charset="0"/>
              <a:buChar char="•"/>
            </a:pPr>
            <a:r>
              <a:rPr lang="en-US" altLang="en-US" sz="3600">
                <a:solidFill>
                  <a:schemeClr val="bg2"/>
                </a:solidFill>
                <a:latin typeface="Wingdings" pitchFamily="2" charset="2"/>
              </a:rPr>
              <a:t> </a:t>
            </a:r>
            <a:r>
              <a:rPr lang="en-US" altLang="en-US" sz="3600">
                <a:solidFill>
                  <a:schemeClr val="bg2"/>
                </a:solidFill>
                <a:latin typeface="Arial" pitchFamily="34" charset="0"/>
              </a:rPr>
              <a:t>Libel and privacy</a:t>
            </a:r>
          </a:p>
          <a:p>
            <a:pPr>
              <a:buFont typeface="Arial" pitchFamily="34" charset="0"/>
              <a:buChar char="•"/>
            </a:pPr>
            <a:r>
              <a:rPr lang="en-US" altLang="en-US" sz="3600">
                <a:solidFill>
                  <a:schemeClr val="bg2"/>
                </a:solidFill>
                <a:latin typeface="Arial" pitchFamily="34" charset="0"/>
              </a:rPr>
              <a:t>   Copyright material</a:t>
            </a:r>
          </a:p>
          <a:p>
            <a:pPr>
              <a:buFont typeface="Arial" pitchFamily="34" charset="0"/>
              <a:buChar char="•"/>
            </a:pPr>
            <a:r>
              <a:rPr lang="en-US" altLang="en-US" sz="3600">
                <a:solidFill>
                  <a:schemeClr val="bg2"/>
                </a:solidFill>
                <a:latin typeface="Arial" pitchFamily="34" charset="0"/>
              </a:rPr>
              <a:t>   Trademark material</a:t>
            </a:r>
          </a:p>
        </p:txBody>
      </p:sp>
      <p:sp>
        <p:nvSpPr>
          <p:cNvPr id="5" name="TextBox 4"/>
          <p:cNvSpPr txBox="1">
            <a:spLocks noChangeArrowheads="1"/>
          </p:cNvSpPr>
          <p:nvPr/>
        </p:nvSpPr>
        <p:spPr bwMode="auto">
          <a:xfrm>
            <a:off x="228600" y="134938"/>
            <a:ext cx="79248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RESPONSIBILITIES</a:t>
            </a:r>
          </a:p>
        </p:txBody>
      </p:sp>
      <p:sp>
        <p:nvSpPr>
          <p:cNvPr id="6148"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latin typeface="Arial Black" pitchFamily="34" charset="0"/>
              </a:rPr>
              <a:t>YEARBOOK STAFF</a:t>
            </a:r>
          </a:p>
        </p:txBody>
      </p:sp>
    </p:spTree>
  </p:cSld>
  <p:clrMapOvr>
    <a:overrideClrMapping bg1="dk2" tx1="lt1" bg2="dk1" tx2="lt2" accent1="accent1" accent2="accent2" accent3="accent3" accent4="accent4" accent5="accent5" accent6="accent6" hlink="hlink" folHlink="folHlink"/>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1371600" y="1752600"/>
            <a:ext cx="6781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buFont typeface="Arial" pitchFamily="34" charset="0"/>
              <a:buChar char="•"/>
            </a:pPr>
            <a:r>
              <a:rPr lang="en-US" altLang="en-US" sz="2800">
                <a:latin typeface="Arial" pitchFamily="34" charset="0"/>
              </a:rPr>
              <a:t>  Students are legally responsible for</a:t>
            </a:r>
          </a:p>
          <a:p>
            <a:r>
              <a:rPr lang="en-US" altLang="en-US" sz="2800">
                <a:latin typeface="Arial" pitchFamily="34" charset="0"/>
              </a:rPr>
              <a:t>   everything they publish. Being a minor</a:t>
            </a:r>
          </a:p>
          <a:p>
            <a:r>
              <a:rPr lang="en-US" altLang="en-US" sz="2800">
                <a:latin typeface="Arial" pitchFamily="34" charset="0"/>
              </a:rPr>
              <a:t>   is not an automatic shield from liability.</a:t>
            </a:r>
          </a:p>
        </p:txBody>
      </p:sp>
      <p:sp>
        <p:nvSpPr>
          <p:cNvPr id="6" name="TextBox 5"/>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LEGAL BYTES</a:t>
            </a:r>
          </a:p>
        </p:txBody>
      </p:sp>
      <p:sp>
        <p:nvSpPr>
          <p:cNvPr id="7172"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from STUDENT PRESS LAW CENTER</a:t>
            </a:r>
          </a:p>
        </p:txBody>
      </p:sp>
      <p:sp>
        <p:nvSpPr>
          <p:cNvPr id="5" name="Rectangle 5"/>
          <p:cNvSpPr>
            <a:spLocks noChangeArrowheads="1"/>
          </p:cNvSpPr>
          <p:nvPr/>
        </p:nvSpPr>
        <p:spPr bwMode="auto">
          <a:xfrm>
            <a:off x="1371600" y="3429000"/>
            <a:ext cx="6781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buFont typeface="Arial" pitchFamily="34" charset="0"/>
              <a:buChar char="•"/>
            </a:pPr>
            <a:r>
              <a:rPr lang="en-US" altLang="en-US" sz="2800">
                <a:latin typeface="Arial" pitchFamily="34" charset="0"/>
              </a:rPr>
              <a:t>  Material on the Internet is not free for </a:t>
            </a:r>
          </a:p>
          <a:p>
            <a:r>
              <a:rPr lang="en-US" altLang="en-US" sz="2800">
                <a:latin typeface="Arial" pitchFamily="34" charset="0"/>
              </a:rPr>
              <a:t>   the taking. The same copyright rules</a:t>
            </a:r>
          </a:p>
          <a:p>
            <a:r>
              <a:rPr lang="en-US" altLang="en-US" sz="2800">
                <a:latin typeface="Arial" pitchFamily="34" charset="0"/>
              </a:rPr>
              <a:t>   that protect printed material also protect</a:t>
            </a:r>
          </a:p>
          <a:p>
            <a:r>
              <a:rPr lang="en-US" altLang="en-US" sz="2800">
                <a:latin typeface="Arial" pitchFamily="34" charset="0"/>
              </a:rPr>
              <a:t>   images, graphics, sounds and text</a:t>
            </a:r>
          </a:p>
          <a:p>
            <a:r>
              <a:rPr lang="en-US" altLang="en-US" sz="2800">
                <a:latin typeface="Arial" pitchFamily="34" charset="0"/>
              </a:rPr>
              <a:t>   published online.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ChangeArrowheads="1"/>
          </p:cNvSpPr>
          <p:nvPr/>
        </p:nvSpPr>
        <p:spPr bwMode="auto">
          <a:xfrm>
            <a:off x="762000" y="1981200"/>
            <a:ext cx="7924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50000"/>
              </a:lnSpc>
            </a:pPr>
            <a:r>
              <a:rPr lang="en-US" altLang="en-US" sz="2800">
                <a:latin typeface="Arial" pitchFamily="34" charset="0"/>
              </a:rPr>
              <a:t>Names, titles, short slogans, lists of ingredients and familiar symbols are a few categories that cannot, by definition, be copyrighted. If you feel a need, you can, for example, use the words "the days of our lives" or "oh, the places you'll go" as the theme or a section header for your yearbook. </a:t>
            </a:r>
          </a:p>
        </p:txBody>
      </p:sp>
      <p:sp>
        <p:nvSpPr>
          <p:cNvPr id="6" name="TextBox 5"/>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LEGAL BYTES</a:t>
            </a:r>
          </a:p>
        </p:txBody>
      </p:sp>
      <p:sp>
        <p:nvSpPr>
          <p:cNvPr id="8196" name="Rectangle 8"/>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from STUDENT PRESS LAW CENTER</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
          <p:cNvSpPr txBox="1">
            <a:spLocks noChangeArrowheads="1"/>
          </p:cNvSpPr>
          <p:nvPr/>
        </p:nvSpPr>
        <p:spPr bwMode="auto">
          <a:xfrm>
            <a:off x="762000" y="1981200"/>
            <a:ext cx="77724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50000"/>
              </a:lnSpc>
            </a:pPr>
            <a:r>
              <a:rPr lang="en-US" altLang="en-US" sz="2800">
                <a:latin typeface="Arial" pitchFamily="34" charset="0"/>
              </a:rPr>
              <a:t>You may cross the line, however, if in addition to the words, you also include references to the NBC soap opera or the Dr. Seuss book with which those words are commonly associated. </a:t>
            </a:r>
          </a:p>
          <a:p>
            <a:endParaRPr lang="en-US" altLang="en-US">
              <a:latin typeface="Arial" pitchFamily="34" charset="0"/>
            </a:endParaRPr>
          </a:p>
        </p:txBody>
      </p:sp>
      <p:sp>
        <p:nvSpPr>
          <p:cNvPr id="6" name="TextBox 5"/>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LEGAL BYTES</a:t>
            </a:r>
          </a:p>
        </p:txBody>
      </p:sp>
      <p:sp>
        <p:nvSpPr>
          <p:cNvPr id="9220" name="Rectangle 8"/>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from STUDENT PRESS LAW CENTER</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152400" y="1527175"/>
            <a:ext cx="8991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altLang="en-US" sz="4400" b="1">
                <a:solidFill>
                  <a:srgbClr val="00A476"/>
                </a:solidFill>
                <a:latin typeface="Arial" pitchFamily="34" charset="0"/>
              </a:rPr>
              <a:t>The Hazelwood Decision</a:t>
            </a:r>
            <a:endParaRPr lang="en-US" altLang="en-US" b="1">
              <a:solidFill>
                <a:srgbClr val="00A476"/>
              </a:solidFill>
              <a:latin typeface="Arial" pitchFamily="34" charset="0"/>
            </a:endParaRPr>
          </a:p>
        </p:txBody>
      </p:sp>
      <p:sp>
        <p:nvSpPr>
          <p:cNvPr id="7173" name="Text Box 5"/>
          <p:cNvSpPr txBox="1">
            <a:spLocks noChangeArrowheads="1"/>
          </p:cNvSpPr>
          <p:nvPr/>
        </p:nvSpPr>
        <p:spPr bwMode="auto">
          <a:xfrm>
            <a:off x="1143000" y="2441575"/>
            <a:ext cx="76200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buFont typeface="Arial" pitchFamily="34" charset="0"/>
              <a:buChar char="•"/>
            </a:pPr>
            <a:r>
              <a:rPr lang="en-US" altLang="en-US" sz="2800">
                <a:latin typeface="Arial" pitchFamily="34" charset="0"/>
              </a:rPr>
              <a:t> </a:t>
            </a:r>
            <a:r>
              <a:rPr lang="en-US" altLang="en-US" sz="2800">
                <a:latin typeface="Wingdings" pitchFamily="2" charset="2"/>
              </a:rPr>
              <a:t> </a:t>
            </a:r>
            <a:r>
              <a:rPr lang="en-US" altLang="en-US" sz="2800">
                <a:latin typeface="Arial" pitchFamily="34" charset="0"/>
              </a:rPr>
              <a:t>The rights of public high school students are not necessarily the same as those of adults in other settings.</a:t>
            </a:r>
          </a:p>
          <a:p>
            <a:pPr>
              <a:spcBef>
                <a:spcPct val="50000"/>
              </a:spcBef>
              <a:buFont typeface="Arial" pitchFamily="34" charset="0"/>
              <a:buChar char="•"/>
            </a:pPr>
            <a:r>
              <a:rPr lang="en-US" altLang="en-US" sz="2800">
                <a:latin typeface="Wingdings" pitchFamily="2" charset="2"/>
              </a:rPr>
              <a:t> </a:t>
            </a:r>
            <a:r>
              <a:rPr lang="en-US" altLang="en-US" sz="2800">
                <a:latin typeface="Arial" pitchFamily="34" charset="0"/>
              </a:rPr>
              <a:t>The  Hazelwood decision gives the administrators the right to prior review of material for school sponsored publications.</a:t>
            </a: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YOUR RIGHTS</a:t>
            </a:r>
          </a:p>
        </p:txBody>
      </p:sp>
      <p:sp>
        <p:nvSpPr>
          <p:cNvPr id="10245"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3">
                                            <p:txEl>
                                              <p:pRg st="0" end="0"/>
                                            </p:txEl>
                                          </p:spTgt>
                                        </p:tgtEl>
                                        <p:attrNameLst>
                                          <p:attrName>style.visibility</p:attrName>
                                        </p:attrNameLst>
                                      </p:cBhvr>
                                      <p:to>
                                        <p:strVal val="visible"/>
                                      </p:to>
                                    </p:set>
                                    <p:animEffect transition="in" filter="fade">
                                      <p:cBhvr>
                                        <p:cTn id="7" dur="500"/>
                                        <p:tgtEl>
                                          <p:spTgt spid="717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3">
                                            <p:txEl>
                                              <p:pRg st="1" end="1"/>
                                            </p:txEl>
                                          </p:spTgt>
                                        </p:tgtEl>
                                        <p:attrNameLst>
                                          <p:attrName>style.visibility</p:attrName>
                                        </p:attrNameLst>
                                      </p:cBhvr>
                                      <p:to>
                                        <p:strVal val="visible"/>
                                      </p:to>
                                    </p:set>
                                    <p:animEffect transition="in" filter="fade">
                                      <p:cBhvr>
                                        <p:cTn id="12" dur="500"/>
                                        <p:tgtEl>
                                          <p:spTgt spid="71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1371600" y="1676400"/>
            <a:ext cx="7162800"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Ungrammatical</a:t>
            </a:r>
          </a:p>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Poorly written</a:t>
            </a:r>
          </a:p>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Inadequately researched</a:t>
            </a:r>
          </a:p>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Biased or prejudiced</a:t>
            </a:r>
          </a:p>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Vulgar or profane</a:t>
            </a:r>
          </a:p>
          <a:p>
            <a:pPr>
              <a:spcBef>
                <a:spcPct val="50000"/>
              </a:spcBef>
              <a:buFont typeface="Arial" pitchFamily="34" charset="0"/>
              <a:buChar char="•"/>
            </a:pPr>
            <a:r>
              <a:rPr lang="en-US" altLang="en-US" sz="3200">
                <a:latin typeface="Wingdings" pitchFamily="2" charset="2"/>
              </a:rPr>
              <a:t> </a:t>
            </a:r>
            <a:r>
              <a:rPr lang="en-US" altLang="en-US" sz="3200">
                <a:latin typeface="Arial" pitchFamily="34" charset="0"/>
              </a:rPr>
              <a:t>Unsuitable for immature audiences</a:t>
            </a:r>
          </a:p>
        </p:txBody>
      </p:sp>
      <p:sp>
        <p:nvSpPr>
          <p:cNvPr id="4" name="TextBox 3"/>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ADMINISTRATOR RIGHTS</a:t>
            </a:r>
          </a:p>
        </p:txBody>
      </p:sp>
      <p:sp>
        <p:nvSpPr>
          <p:cNvPr id="11268" name="Rectangle 5"/>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MAY EDIT MATERIALS THAT ARE: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Effect transition="in" filter="fade">
                                      <p:cBhvr>
                                        <p:cTn id="7" dur="500"/>
                                        <p:tgtEl>
                                          <p:spTgt spid="81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6">
                                            <p:txEl>
                                              <p:pRg st="1" end="1"/>
                                            </p:txEl>
                                          </p:spTgt>
                                        </p:tgtEl>
                                        <p:attrNameLst>
                                          <p:attrName>style.visibility</p:attrName>
                                        </p:attrNameLst>
                                      </p:cBhvr>
                                      <p:to>
                                        <p:strVal val="visible"/>
                                      </p:to>
                                    </p:set>
                                    <p:animEffect transition="in" filter="fade">
                                      <p:cBhvr>
                                        <p:cTn id="12" dur="500"/>
                                        <p:tgtEl>
                                          <p:spTgt spid="819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96">
                                            <p:txEl>
                                              <p:pRg st="2" end="2"/>
                                            </p:txEl>
                                          </p:spTgt>
                                        </p:tgtEl>
                                        <p:attrNameLst>
                                          <p:attrName>style.visibility</p:attrName>
                                        </p:attrNameLst>
                                      </p:cBhvr>
                                      <p:to>
                                        <p:strVal val="visible"/>
                                      </p:to>
                                    </p:set>
                                    <p:animEffect transition="in" filter="fade">
                                      <p:cBhvr>
                                        <p:cTn id="17" dur="500"/>
                                        <p:tgtEl>
                                          <p:spTgt spid="819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196">
                                            <p:txEl>
                                              <p:pRg st="3" end="3"/>
                                            </p:txEl>
                                          </p:spTgt>
                                        </p:tgtEl>
                                        <p:attrNameLst>
                                          <p:attrName>style.visibility</p:attrName>
                                        </p:attrNameLst>
                                      </p:cBhvr>
                                      <p:to>
                                        <p:strVal val="visible"/>
                                      </p:to>
                                    </p:set>
                                    <p:animEffect transition="in" filter="fade">
                                      <p:cBhvr>
                                        <p:cTn id="22" dur="500"/>
                                        <p:tgtEl>
                                          <p:spTgt spid="819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196">
                                            <p:txEl>
                                              <p:pRg st="4" end="4"/>
                                            </p:txEl>
                                          </p:spTgt>
                                        </p:tgtEl>
                                        <p:attrNameLst>
                                          <p:attrName>style.visibility</p:attrName>
                                        </p:attrNameLst>
                                      </p:cBhvr>
                                      <p:to>
                                        <p:strVal val="visible"/>
                                      </p:to>
                                    </p:set>
                                    <p:animEffect transition="in" filter="fade">
                                      <p:cBhvr>
                                        <p:cTn id="27" dur="500"/>
                                        <p:tgtEl>
                                          <p:spTgt spid="819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196">
                                            <p:txEl>
                                              <p:pRg st="5" end="5"/>
                                            </p:txEl>
                                          </p:spTgt>
                                        </p:tgtEl>
                                        <p:attrNameLst>
                                          <p:attrName>style.visibility</p:attrName>
                                        </p:attrNameLst>
                                      </p:cBhvr>
                                      <p:to>
                                        <p:strVal val="visible"/>
                                      </p:to>
                                    </p:set>
                                    <p:animEffect transition="in" filter="fade">
                                      <p:cBhvr>
                                        <p:cTn id="32" dur="500"/>
                                        <p:tgtEl>
                                          <p:spTgt spid="819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Text Box 6"/>
          <p:cNvSpPr txBox="1">
            <a:spLocks noChangeArrowheads="1"/>
          </p:cNvSpPr>
          <p:nvPr/>
        </p:nvSpPr>
        <p:spPr bwMode="auto">
          <a:xfrm>
            <a:off x="1447800" y="2895600"/>
            <a:ext cx="69342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3600">
                <a:latin typeface="Arial" pitchFamily="34" charset="0"/>
              </a:rPr>
              <a:t>Libel is false, published words or pictures that attack a person’s good name or damages a person’s, company’s or organization’s reputation.</a:t>
            </a:r>
            <a:endParaRPr lang="en-US" altLang="en-US">
              <a:latin typeface="Arial" pitchFamily="34" charset="0"/>
            </a:endParaRPr>
          </a:p>
        </p:txBody>
      </p:sp>
      <p:sp>
        <p:nvSpPr>
          <p:cNvPr id="12291" name="Text Box 7"/>
          <p:cNvSpPr txBox="1">
            <a:spLocks noChangeArrowheads="1"/>
          </p:cNvSpPr>
          <p:nvPr/>
        </p:nvSpPr>
        <p:spPr bwMode="auto">
          <a:xfrm>
            <a:off x="1295400" y="1752600"/>
            <a:ext cx="5943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sz="5400" b="1">
                <a:solidFill>
                  <a:srgbClr val="00A476"/>
                </a:solidFill>
                <a:latin typeface="Arial" pitchFamily="34" charset="0"/>
              </a:rPr>
              <a:t>THE DEFINITION:</a:t>
            </a:r>
            <a:endParaRPr lang="en-US" altLang="en-US" b="1">
              <a:solidFill>
                <a:srgbClr val="00A476"/>
              </a:solidFill>
              <a:latin typeface="Arial" pitchFamily="34" charset="0"/>
            </a:endParaRPr>
          </a:p>
        </p:txBody>
      </p:sp>
      <p:sp>
        <p:nvSpPr>
          <p:cNvPr id="5" name="TextBox 4"/>
          <p:cNvSpPr txBox="1">
            <a:spLocks noChangeArrowheads="1"/>
          </p:cNvSpPr>
          <p:nvPr/>
        </p:nvSpPr>
        <p:spPr bwMode="auto">
          <a:xfrm>
            <a:off x="228600" y="134938"/>
            <a:ext cx="8763000" cy="830262"/>
          </a:xfrm>
          <a:prstGeom prst="rect">
            <a:avLst/>
          </a:prstGeom>
          <a:noFill/>
          <a:ln w="9525">
            <a:noFill/>
            <a:miter lim="800000"/>
            <a:headEnd/>
            <a:tailEnd/>
          </a:ln>
        </p:spPr>
        <p:txBody>
          <a:bodyPr>
            <a:spAutoFit/>
          </a:bodyPr>
          <a:lstStyle/>
          <a:p>
            <a:pPr>
              <a:defRPr/>
            </a:pPr>
            <a:r>
              <a:rPr lang="en-US" sz="4800" dirty="0">
                <a:solidFill>
                  <a:srgbClr val="00A376"/>
                </a:solidFill>
                <a:effectLst>
                  <a:outerShdw dist="25400" dir="2700000" algn="tl">
                    <a:srgbClr val="FFFFFF"/>
                  </a:outerShdw>
                </a:effectLst>
                <a:latin typeface="Arial Black" pitchFamily="34" charset="0"/>
                <a:ea typeface="ＭＳ Ｐゴシック" charset="-128"/>
              </a:rPr>
              <a:t>LIBEL AND PRIVACY</a:t>
            </a:r>
          </a:p>
        </p:txBody>
      </p:sp>
      <p:sp>
        <p:nvSpPr>
          <p:cNvPr id="12293" name="Rectangle 9"/>
          <p:cNvSpPr>
            <a:spLocks noChangeArrowheads="1"/>
          </p:cNvSpPr>
          <p:nvPr/>
        </p:nvSpPr>
        <p:spPr bwMode="auto">
          <a:xfrm>
            <a:off x="762000" y="74295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a:solidFill>
                  <a:schemeClr val="bg1"/>
                </a:solidFill>
                <a:latin typeface="Arial Black" pitchFamily="34" charset="0"/>
              </a:rPr>
              <a:t>YEARBOOK STAFF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4">
                                            <p:txEl>
                                              <p:pRg st="0" end="0"/>
                                            </p:txEl>
                                          </p:spTgt>
                                        </p:tgtEl>
                                        <p:attrNameLst>
                                          <p:attrName>style.visibility</p:attrName>
                                        </p:attrNameLst>
                                      </p:cBhvr>
                                      <p:to>
                                        <p:strVal val="visible"/>
                                      </p:to>
                                    </p:set>
                                    <p:animEffect transition="in" filter="fade">
                                      <p:cBhvr>
                                        <p:cTn id="7" dur="500"/>
                                        <p:tgtEl>
                                          <p:spTgt spid="122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build="p" autoUpdateAnimBg="0"/>
    </p:bldLst>
  </p:timing>
</p:sld>
</file>

<file path=ppt/theme/theme1.xml><?xml version="1.0" encoding="utf-8"?>
<a:theme xmlns:a="http://schemas.openxmlformats.org/drawingml/2006/main" name="3_Office Theme">
  <a:themeElements>
    <a:clrScheme name="Custom 1">
      <a:dk1>
        <a:sysClr val="windowText" lastClr="000000"/>
      </a:dk1>
      <a:lt1>
        <a:sysClr val="window" lastClr="FFFFFF"/>
      </a:lt1>
      <a:dk2>
        <a:srgbClr val="69676D"/>
      </a:dk2>
      <a:lt2>
        <a:srgbClr val="F1AE1D"/>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a:spAutoFit/>
      </a:bodyPr>
      <a:lstStyle>
        <a:defPPr>
          <a:spcBef>
            <a:spcPct val="50000"/>
          </a:spcBef>
          <a:buFont typeface="Arial" pitchFamily="34" charset="0"/>
          <a:buChar char="•"/>
          <a:defRPr sz="2800" dirty="0">
            <a:latin typeface="Arial" pitchFamily="34" charset="0"/>
          </a:defRPr>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709</TotalTime>
  <Words>1399</Words>
  <Application>Microsoft Office PowerPoint</Application>
  <PresentationFormat>On-screen Show (4:3)</PresentationFormat>
  <Paragraphs>147</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Times New Roman</vt:lpstr>
      <vt:lpstr>Arial</vt:lpstr>
      <vt:lpstr>ＭＳ Ｐゴシック</vt:lpstr>
      <vt:lpstr>Calibri</vt:lpstr>
      <vt:lpstr>Arial Black</vt:lpstr>
      <vt:lpstr>Ariel</vt:lpstr>
      <vt:lpstr>Wingdings</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susse</dc:creator>
  <cp:lastModifiedBy>Cobb, Mike</cp:lastModifiedBy>
  <cp:revision>62</cp:revision>
  <dcterms:created xsi:type="dcterms:W3CDTF">2002-08-12T21:20:21Z</dcterms:created>
  <dcterms:modified xsi:type="dcterms:W3CDTF">2019-08-27T16:17:41Z</dcterms:modified>
</cp:coreProperties>
</file>